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65" r:id="rId3"/>
    <p:sldId id="269" r:id="rId4"/>
    <p:sldId id="267" r:id="rId5"/>
    <p:sldId id="278" r:id="rId6"/>
    <p:sldId id="270" r:id="rId7"/>
    <p:sldId id="274" r:id="rId8"/>
    <p:sldId id="268" r:id="rId9"/>
    <p:sldId id="264" r:id="rId10"/>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Cambria Math" panose="02040503050406030204" pitchFamily="18" charset="0"/>
      <p:regular r:id="rId16"/>
    </p:embeddedFont>
    <p:embeddedFont>
      <p:font typeface="Playfair Display" panose="000005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jkVErBgkzwdww23IfFAQNcXjOO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DBE4"/>
    <a:srgbClr val="7593AF"/>
    <a:srgbClr val="A3B7CA"/>
    <a:srgbClr val="476F95"/>
    <a:srgbClr val="194A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165" autoAdjust="0"/>
  </p:normalViewPr>
  <p:slideViewPr>
    <p:cSldViewPr snapToGrid="0">
      <p:cViewPr>
        <p:scale>
          <a:sx n="25" d="100"/>
          <a:sy n="25" d="100"/>
        </p:scale>
        <p:origin x="2386" y="1075"/>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32" Type="http://customschemas.google.com/relationships/presentationmetadata" Target="metadata"/><Relationship Id="rId5" Type="http://schemas.openxmlformats.org/officeDocument/2006/relationships/slide" Target="slides/slide4.xml"/><Relationship Id="rId15"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gif>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FC9A65C-3ACA-47B8-AEAD-17F59003DACE}" type="slidenum">
              <a:rPr lang="en-IN" smtClean="0"/>
              <a:t>2</a:t>
            </a:fld>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FC9A65C-3ACA-47B8-AEAD-17F59003DACE}" type="slidenum">
              <a:rPr lang="en-IN" smtClean="0"/>
              <a:t>3</a:t>
            </a:fld>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9"/>
          <p:cNvSpPr>
            <a:spLocks noGrp="1"/>
          </p:cNvSpPr>
          <p:nvPr>
            <p:ph type="pic" idx="2"/>
          </p:nvPr>
        </p:nvSpPr>
        <p:spPr>
          <a:xfrm>
            <a:off x="1792288" y="612775"/>
            <a:ext cx="5486400" cy="4114800"/>
          </a:xfrm>
          <a:prstGeom prst="rect">
            <a:avLst/>
          </a:prstGeom>
          <a:noFill/>
          <a:ln>
            <a:noFill/>
          </a:ln>
        </p:spPr>
      </p:sp>
      <p:sp>
        <p:nvSpPr>
          <p:cNvPr id="64" name="Google Shape;64;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jpg"/></Relationships>
</file>

<file path=ppt/slides/_rels/slide7.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png"/></Relationships>
</file>

<file path=ppt/slides/_rels/slide8.xml.rels><?xml version="1.0" encoding="UTF-8" standalone="yes"?>
<Relationships xmlns="http://schemas.openxmlformats.org/package/2006/relationships"><Relationship Id="rId8" Type="http://schemas.openxmlformats.org/officeDocument/2006/relationships/hyperlink" Target="mailto:harikolhe2628@gmail.com" TargetMode="External"/><Relationship Id="rId3" Type="http://schemas.openxmlformats.org/officeDocument/2006/relationships/image" Target="../media/image23.png"/><Relationship Id="rId7" Type="http://schemas.openxmlformats.org/officeDocument/2006/relationships/hyperlink" Target="mailto:Premtemp74@gmail.com"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mailto:vanshikadawani2006@gmail.com" TargetMode="External"/><Relationship Id="rId5" Type="http://schemas.openxmlformats.org/officeDocument/2006/relationships/hyperlink" Target="mailto:kp418099@gmail.com" TargetMode="External"/><Relationship Id="rId4" Type="http://schemas.openxmlformats.org/officeDocument/2006/relationships/image" Target="../media/image4.gif"/></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youtu.be/ncs3qi1p6Y4" TargetMode="External"/><Relationship Id="rId4" Type="http://schemas.openxmlformats.org/officeDocument/2006/relationships/image" Target="../media/image4.gi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127173" y="-2821798"/>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4177436" y="202404"/>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81" r="-3380" b="-2126"/>
            </a:stretch>
          </a:blipFill>
          <a:ln>
            <a:noFill/>
          </a:ln>
        </p:spPr>
      </p:sp>
      <p:sp>
        <p:nvSpPr>
          <p:cNvPr id="87" name="Google Shape;87;p1"/>
          <p:cNvSpPr/>
          <p:nvPr/>
        </p:nvSpPr>
        <p:spPr>
          <a:xfrm>
            <a:off x="10268945" y="202404"/>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32" b="-125756"/>
            </a:stretch>
          </a:blipFill>
          <a:ln>
            <a:noFill/>
          </a:ln>
        </p:spPr>
      </p:sp>
      <p:pic>
        <p:nvPicPr>
          <p:cNvPr id="88" name="Google Shape;88;p1"/>
          <p:cNvPicPr preferRelativeResize="0"/>
          <p:nvPr/>
        </p:nvPicPr>
        <p:blipFill rotWithShape="1">
          <a:blip r:embed="rId6">
            <a:alphaModFix/>
          </a:blip>
          <a:srcRect/>
          <a:stretch/>
        </p:blipFill>
        <p:spPr>
          <a:xfrm rot="-10798857">
            <a:off x="3024625" y="2829783"/>
            <a:ext cx="11569793" cy="6479084"/>
          </a:xfrm>
          <a:prstGeom prst="rect">
            <a:avLst/>
          </a:prstGeom>
          <a:noFill/>
          <a:ln>
            <a:noFill/>
          </a:ln>
        </p:spPr>
      </p:pic>
      <p:sp>
        <p:nvSpPr>
          <p:cNvPr id="89" name="Google Shape;89;p1"/>
          <p:cNvSpPr/>
          <p:nvPr/>
        </p:nvSpPr>
        <p:spPr>
          <a:xfrm>
            <a:off x="6763374" y="-270584"/>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61" r="-3715"/>
            </a:stretch>
          </a:blipFill>
          <a:ln>
            <a:noFill/>
          </a:ln>
        </p:spPr>
      </p:sp>
      <p:sp>
        <p:nvSpPr>
          <p:cNvPr id="90" name="Google Shape;90;p1"/>
          <p:cNvSpPr txBox="1"/>
          <p:nvPr/>
        </p:nvSpPr>
        <p:spPr>
          <a:xfrm>
            <a:off x="3127581" y="5823855"/>
            <a:ext cx="11735100" cy="1182900"/>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None/>
            </a:pPr>
            <a:r>
              <a:rPr lang="en-US" sz="9605" b="0" i="0" u="none" strike="noStrike" cap="none" dirty="0" err="1">
                <a:solidFill>
                  <a:srgbClr val="009CFF"/>
                </a:solidFill>
                <a:latin typeface="Arial"/>
                <a:ea typeface="Arial"/>
                <a:cs typeface="Arial"/>
                <a:sym typeface="Arial"/>
              </a:rPr>
              <a:t>HackOrbit</a:t>
            </a:r>
            <a:r>
              <a:rPr lang="en-US" dirty="0"/>
              <a:t>   </a:t>
            </a:r>
            <a:r>
              <a:rPr lang="en-US" sz="9605" b="0" i="0" u="none" strike="noStrike" cap="none" dirty="0">
                <a:solidFill>
                  <a:srgbClr val="009CFF"/>
                </a:solidFill>
                <a:latin typeface="Arial"/>
                <a:ea typeface="Arial"/>
                <a:cs typeface="Arial"/>
                <a:sym typeface="Arial"/>
              </a:rPr>
              <a:t>2025</a:t>
            </a:r>
            <a:endParaRPr dirty="0"/>
          </a:p>
        </p:txBody>
      </p:sp>
      <p:sp>
        <p:nvSpPr>
          <p:cNvPr id="91" name="Google Shape;91;p1"/>
          <p:cNvSpPr txBox="1"/>
          <p:nvPr/>
        </p:nvSpPr>
        <p:spPr>
          <a:xfrm>
            <a:off x="3380482" y="8785619"/>
            <a:ext cx="11229297" cy="1229888"/>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None/>
            </a:pPr>
            <a:r>
              <a:rPr lang="en-US" sz="7200" b="1" i="0" u="none" strike="noStrike" cap="none" dirty="0">
                <a:solidFill>
                  <a:srgbClr val="D9D9D9"/>
                </a:solidFill>
                <a:latin typeface="Cambria Math" panose="02040503050406030204" pitchFamily="18" charset="0"/>
                <a:ea typeface="Cambria Math" panose="02040503050406030204" pitchFamily="18" charset="0"/>
                <a:sym typeface="Arial"/>
              </a:rPr>
              <a:t>Team Name : “Pixel Pirates”</a:t>
            </a:r>
            <a:endParaRPr sz="7200" dirty="0">
              <a:latin typeface="Cambria Math" panose="02040503050406030204" pitchFamily="18" charset="0"/>
              <a:ea typeface="Cambria Math" panose="020405030504060302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2291"/>
            <a:ext cx="18288000" cy="575586"/>
            <a:chOff x="0" y="0"/>
            <a:chExt cx="9414331" cy="296301"/>
          </a:xfrm>
          <a:solidFill>
            <a:schemeClr val="accent1">
              <a:lumMod val="75000"/>
            </a:schemeClr>
          </a:solidFill>
        </p:grpSpPr>
        <p:sp>
          <p:nvSpPr>
            <p:cNvPr id="3" name="Freeform 3"/>
            <p:cNvSpPr/>
            <p:nvPr/>
          </p:nvSpPr>
          <p:spPr>
            <a:xfrm>
              <a:off x="0" y="0"/>
              <a:ext cx="9414331" cy="296301"/>
            </a:xfrm>
            <a:custGeom>
              <a:avLst/>
              <a:gdLst/>
              <a:ahLst/>
              <a:cxnLst/>
              <a:rect l="l" t="t" r="r" b="b"/>
              <a:pathLst>
                <a:path w="9414331" h="296301">
                  <a:moveTo>
                    <a:pt x="0" y="0"/>
                  </a:moveTo>
                  <a:lnTo>
                    <a:pt x="9414331" y="0"/>
                  </a:lnTo>
                  <a:lnTo>
                    <a:pt x="9414331" y="296301"/>
                  </a:lnTo>
                  <a:lnTo>
                    <a:pt x="0" y="296301"/>
                  </a:lnTo>
                  <a:close/>
                </a:path>
              </a:pathLst>
            </a:custGeom>
            <a:grpFill/>
          </p:spPr>
          <p:style>
            <a:lnRef idx="0">
              <a:schemeClr val="accent1"/>
            </a:lnRef>
            <a:fillRef idx="3">
              <a:schemeClr val="accent1"/>
            </a:fillRef>
            <a:effectRef idx="3">
              <a:schemeClr val="accent1"/>
            </a:effectRef>
            <a:fontRef idx="minor">
              <a:schemeClr val="lt1"/>
            </a:fontRef>
          </p:style>
        </p:sp>
        <p:sp>
          <p:nvSpPr>
            <p:cNvPr id="4" name="TextBox 4"/>
            <p:cNvSpPr txBox="1"/>
            <p:nvPr/>
          </p:nvSpPr>
          <p:spPr>
            <a:xfrm>
              <a:off x="0" y="-38100"/>
              <a:ext cx="9414331" cy="334401"/>
            </a:xfrm>
            <a:prstGeom prst="rect">
              <a:avLst/>
            </a:prstGeom>
            <a:grpFill/>
          </p:spPr>
          <p:style>
            <a:lnRef idx="0">
              <a:schemeClr val="accent1"/>
            </a:lnRef>
            <a:fillRef idx="3">
              <a:schemeClr val="accent1"/>
            </a:fillRef>
            <a:effectRef idx="3">
              <a:schemeClr val="accent1"/>
            </a:effectRef>
            <a:fontRef idx="minor">
              <a:schemeClr val="lt1"/>
            </a:fontRef>
          </p:style>
          <p:txBody>
            <a:bodyPr lIns="50801" tIns="50801" rIns="50801" bIns="50801" rtlCol="0" anchor="ctr"/>
            <a:lstStyle/>
            <a:p>
              <a:pPr algn="ctr">
                <a:lnSpc>
                  <a:spcPts val="2663"/>
                </a:lnSpc>
                <a:spcBef>
                  <a:spcPct val="0"/>
                </a:spcBef>
              </a:pPr>
              <a:endParaRPr>
                <a:latin typeface="Times New Roman" panose="02020603050405020304" pitchFamily="18" charset="0"/>
                <a:cs typeface="Times New Roman" panose="02020603050405020304" pitchFamily="18" charset="0"/>
              </a:endParaRPr>
            </a:p>
          </p:txBody>
        </p:sp>
      </p:grpSp>
      <p:sp>
        <p:nvSpPr>
          <p:cNvPr id="5" name="TextBox 5"/>
          <p:cNvSpPr txBox="1"/>
          <p:nvPr/>
        </p:nvSpPr>
        <p:spPr>
          <a:xfrm>
            <a:off x="701616" y="101909"/>
            <a:ext cx="16833660" cy="461665"/>
          </a:xfrm>
          <a:prstGeom prst="rect">
            <a:avLst/>
          </a:prstGeom>
        </p:spPr>
        <p:txBody>
          <a:bodyPr wrap="square" lIns="0" tIns="0" rIns="0" bIns="0" rtlCol="0" anchor="t">
            <a:spAutoFit/>
          </a:bodyPr>
          <a:lstStyle/>
          <a:p>
            <a:pPr>
              <a:lnSpc>
                <a:spcPts val="3638"/>
              </a:lnSpc>
            </a:pPr>
            <a:r>
              <a:rPr lang="en-US" sz="3200" b="1" dirty="0">
                <a:solidFill>
                  <a:schemeClr val="bg1"/>
                </a:solidFill>
                <a:latin typeface="Cambria Math" panose="02040503050406030204" pitchFamily="18" charset="0"/>
                <a:ea typeface="Cambria Math" panose="02040503050406030204" pitchFamily="18" charset="0"/>
                <a:cs typeface="Times New Roman" panose="02020603050405020304" pitchFamily="18" charset="0"/>
                <a:sym typeface="Montserrat Bold" panose="00000800000000000000"/>
              </a:rPr>
              <a:t>     Smart Bharat Budget AI — Revolutionizing India’s Budget Planning with Artificial Intelligence </a:t>
            </a:r>
            <a:endParaRPr lang="en-US" sz="2603" b="1" dirty="0">
              <a:solidFill>
                <a:schemeClr val="bg1"/>
              </a:solidFill>
              <a:latin typeface="Cambria Math" panose="02040503050406030204" pitchFamily="18" charset="0"/>
              <a:ea typeface="Cambria Math" panose="02040503050406030204" pitchFamily="18" charset="0"/>
              <a:cs typeface="Times New Roman" panose="02020603050405020304" pitchFamily="18" charset="0"/>
              <a:sym typeface="Montserrat Bold" panose="00000800000000000000"/>
            </a:endParaRPr>
          </a:p>
        </p:txBody>
      </p:sp>
      <p:sp>
        <p:nvSpPr>
          <p:cNvPr id="12" name="TextBox 11"/>
          <p:cNvSpPr txBox="1"/>
          <p:nvPr/>
        </p:nvSpPr>
        <p:spPr>
          <a:xfrm>
            <a:off x="6483541" y="3637979"/>
            <a:ext cx="5269811" cy="276999"/>
          </a:xfrm>
          <a:prstGeom prst="rect">
            <a:avLst/>
          </a:prstGeom>
          <a:noFill/>
        </p:spPr>
        <p:txBody>
          <a:bodyPr wrap="square" rtlCol="0">
            <a:spAutoFit/>
          </a:bodyPr>
          <a:lstStyle/>
          <a:p>
            <a:pPr eaLnBrk="0" fontAlgn="base" hangingPunct="0">
              <a:spcBef>
                <a:spcPct val="0"/>
              </a:spcBef>
              <a:spcAft>
                <a:spcPct val="0"/>
              </a:spcAft>
              <a:buFontTx/>
              <a:buChar char="•"/>
            </a:pPr>
            <a:endParaRPr lang="en-US" altLang="en-US" sz="1200" dirty="0">
              <a:latin typeface="Times New Roman" panose="02020603050405020304" pitchFamily="18" charset="0"/>
              <a:cs typeface="Times New Roman" panose="02020603050405020304" pitchFamily="18" charset="0"/>
            </a:endParaRPr>
          </a:p>
        </p:txBody>
      </p:sp>
      <p:sp>
        <p:nvSpPr>
          <p:cNvPr id="8" name="Rectangle: Rounded Corners 7"/>
          <p:cNvSpPr/>
          <p:nvPr/>
        </p:nvSpPr>
        <p:spPr>
          <a:xfrm>
            <a:off x="231648" y="1465564"/>
            <a:ext cx="7916587" cy="3983145"/>
          </a:xfrm>
          <a:prstGeom prst="roundRect">
            <a:avLst>
              <a:gd name="adj" fmla="val 4972"/>
            </a:avLst>
          </a:prstGeom>
          <a:solidFill>
            <a:schemeClr val="accent1">
              <a:lumMod val="60000"/>
              <a:lumOff val="40000"/>
            </a:schemeClr>
          </a:solidFill>
        </p:spPr>
        <p:style>
          <a:lnRef idx="0">
            <a:schemeClr val="accent1"/>
          </a:lnRef>
          <a:fillRef idx="3">
            <a:schemeClr val="accent1"/>
          </a:fillRef>
          <a:effectRef idx="3">
            <a:schemeClr val="accent1"/>
          </a:effectRef>
          <a:fontRef idx="minor">
            <a:schemeClr val="lt1"/>
          </a:fontRef>
        </p:style>
        <p:txBody>
          <a:bodyPr rtlCol="0" anchor="ctr"/>
          <a:lstStyle/>
          <a:p>
            <a:endParaRPr lang="en-US" sz="2000" b="1" dirty="0">
              <a:solidFill>
                <a:schemeClr val="tx1"/>
              </a:solidFill>
              <a:latin typeface="Times New Roman" panose="02020603050405020304" pitchFamily="18" charset="0"/>
              <a:ea typeface="Cambria Math" panose="02040503050406030204" pitchFamily="18" charset="0"/>
              <a:cs typeface="Times New Roman" panose="02020603050405020304" pitchFamily="18" charset="0"/>
            </a:endParaRPr>
          </a:p>
          <a:p>
            <a:r>
              <a:rPr lang="en-US" sz="2000" dirty="0">
                <a:solidFill>
                  <a:schemeClr val="tx1"/>
                </a:solidFill>
              </a:rPr>
              <a:t>During our internship at a government office, we came across a shocking disaster report that changed everything. Hospitals were underfunded during emergencies, while other departments sat on unused budgets. This raised a haunting question: Who’s responsible when lives are lost due to poor planning and misallocation?</a:t>
            </a:r>
          </a:p>
          <a:p>
            <a:endParaRPr lang="en-US" sz="600" dirty="0">
              <a:solidFill>
                <a:schemeClr val="tx1"/>
              </a:solidFill>
            </a:endParaRPr>
          </a:p>
          <a:p>
            <a:r>
              <a:rPr lang="en-US" sz="2000" dirty="0">
                <a:solidFill>
                  <a:schemeClr val="tx1"/>
                </a:solidFill>
              </a:rPr>
              <a:t>This eye-opening discovery sparked the idea for the </a:t>
            </a:r>
            <a:r>
              <a:rPr lang="en-US" sz="2000" b="1" dirty="0">
                <a:solidFill>
                  <a:schemeClr val="tx1"/>
                </a:solidFill>
              </a:rPr>
              <a:t>Smart Budget Allocation System</a:t>
            </a:r>
            <a:r>
              <a:rPr lang="en-US" sz="2000" dirty="0">
                <a:solidFill>
                  <a:schemeClr val="tx1"/>
                </a:solidFill>
              </a:rPr>
              <a:t> — an AI-powered platform that ensures every rupee counts. It leverages </a:t>
            </a:r>
            <a:r>
              <a:rPr lang="en-US" sz="2000" b="1" dirty="0">
                <a:solidFill>
                  <a:schemeClr val="tx1"/>
                </a:solidFill>
              </a:rPr>
              <a:t>AI for need-based planning</a:t>
            </a:r>
            <a:r>
              <a:rPr lang="en-US" sz="2000" dirty="0">
                <a:solidFill>
                  <a:schemeClr val="tx1"/>
                </a:solidFill>
              </a:rPr>
              <a:t>, </a:t>
            </a:r>
            <a:r>
              <a:rPr lang="en-US" sz="2000" b="1" dirty="0">
                <a:solidFill>
                  <a:schemeClr val="tx1"/>
                </a:solidFill>
              </a:rPr>
              <a:t>blockchain for real-time transparency</a:t>
            </a:r>
            <a:r>
              <a:rPr lang="en-US" sz="2000" dirty="0">
                <a:solidFill>
                  <a:schemeClr val="tx1"/>
                </a:solidFill>
              </a:rPr>
              <a:t>, and </a:t>
            </a:r>
            <a:r>
              <a:rPr lang="en-US" sz="2000" b="1" dirty="0">
                <a:solidFill>
                  <a:schemeClr val="tx1"/>
                </a:solidFill>
              </a:rPr>
              <a:t>public voting for democratic fairness</a:t>
            </a:r>
            <a:r>
              <a:rPr lang="en-US" sz="2000" dirty="0">
                <a:solidFill>
                  <a:schemeClr val="tx1"/>
                </a:solidFill>
              </a:rPr>
              <a:t>, making government budgeting smarter, faster, and more accountable to the people it serves.</a:t>
            </a:r>
          </a:p>
          <a:p>
            <a:endParaRPr lang="en-US" sz="2000" b="1" dirty="0">
              <a:solidFill>
                <a:schemeClr val="tx1"/>
              </a:solidFill>
              <a:latin typeface="Times New Roman" panose="02020603050405020304" pitchFamily="18" charset="0"/>
              <a:ea typeface="Cambria Math" panose="020405030504060302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A859BBF4-6744-4D8A-B631-7C3AEFA03D9C}"/>
              </a:ext>
            </a:extLst>
          </p:cNvPr>
          <p:cNvSpPr txBox="1"/>
          <p:nvPr/>
        </p:nvSpPr>
        <p:spPr>
          <a:xfrm>
            <a:off x="1896151" y="8819872"/>
            <a:ext cx="5419049" cy="1015663"/>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algn="just" eaLnBrk="0" fontAlgn="base" hangingPunct="0">
              <a:spcBef>
                <a:spcPct val="0"/>
              </a:spcBef>
              <a:spcAft>
                <a:spcPct val="0"/>
              </a:spcAf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Develop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AI-powered system</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optimize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fund distribution, fraud detection, and financial forecasting</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p:txBody>
      </p:sp>
      <p:pic>
        <p:nvPicPr>
          <p:cNvPr id="1029" name="Picture 5" descr="Our Goal Images - Free Download on Freepik">
            <a:extLst>
              <a:ext uri="{FF2B5EF4-FFF2-40B4-BE49-F238E27FC236}">
                <a16:creationId xmlns:a16="http://schemas.microsoft.com/office/drawing/2014/main" id="{0058BCF4-A7C8-4D98-BFC8-E8AB1276C1C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414" y="8302587"/>
            <a:ext cx="1661307" cy="1661307"/>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C5D0F933-9304-4DFF-AD8C-5DAAA4C09F87}"/>
              </a:ext>
            </a:extLst>
          </p:cNvPr>
          <p:cNvSpPr txBox="1"/>
          <p:nvPr/>
        </p:nvSpPr>
        <p:spPr>
          <a:xfrm>
            <a:off x="247628" y="860267"/>
            <a:ext cx="6552539" cy="861774"/>
          </a:xfrm>
          <a:prstGeom prst="rect">
            <a:avLst/>
          </a:prstGeom>
          <a:noFill/>
        </p:spPr>
        <p:txBody>
          <a:bodyPr wrap="square" rtlCol="0">
            <a:spAutoFit/>
          </a:bodyPr>
          <a:lstStyle/>
          <a:p>
            <a:pPr marL="457200" indent="-457200">
              <a:buFont typeface="Wingdings" panose="05000000000000000000" pitchFamily="2" charset="2"/>
              <a:buChar char="q"/>
            </a:pPr>
            <a:r>
              <a:rPr lang="en-US" sz="3200" b="1" u="sng" dirty="0">
                <a:solidFill>
                  <a:schemeClr val="tx1"/>
                </a:solidFill>
                <a:latin typeface="Cambria Math" panose="02040503050406030204" pitchFamily="18" charset="0"/>
                <a:ea typeface="Cambria Math" panose="02040503050406030204" pitchFamily="18" charset="0"/>
                <a:cs typeface="Times New Roman" panose="02020603050405020304" pitchFamily="18" charset="0"/>
              </a:rPr>
              <a:t>Where Did the Idea Comes From ?</a:t>
            </a:r>
          </a:p>
          <a:p>
            <a:endParaRPr lang="en-IN" dirty="0"/>
          </a:p>
        </p:txBody>
      </p:sp>
      <p:sp>
        <p:nvSpPr>
          <p:cNvPr id="39" name="TextBox 38">
            <a:extLst>
              <a:ext uri="{FF2B5EF4-FFF2-40B4-BE49-F238E27FC236}">
                <a16:creationId xmlns:a16="http://schemas.microsoft.com/office/drawing/2014/main" id="{72756F49-EC35-470F-8932-BD1A97776A58}"/>
              </a:ext>
            </a:extLst>
          </p:cNvPr>
          <p:cNvSpPr txBox="1"/>
          <p:nvPr/>
        </p:nvSpPr>
        <p:spPr>
          <a:xfrm>
            <a:off x="1693480" y="8216902"/>
            <a:ext cx="2912195" cy="584775"/>
          </a:xfrm>
          <a:prstGeom prst="rect">
            <a:avLst/>
          </a:prstGeom>
          <a:noFill/>
        </p:spPr>
        <p:txBody>
          <a:bodyPr wrap="square" rtlCol="0">
            <a:spAutoFit/>
          </a:bodyPr>
          <a:lstStyle/>
          <a:p>
            <a:pPr marL="457200" indent="-457200">
              <a:buFont typeface="Wingdings" panose="05000000000000000000" pitchFamily="2" charset="2"/>
              <a:buChar char="q"/>
            </a:pPr>
            <a:r>
              <a:rPr kumimoji="0" lang="en-US" altLang="en-US" sz="3200" b="1" i="0" u="sng" strike="noStrike" cap="none" normalizeH="0" baseline="0" dirty="0">
                <a:ln>
                  <a:noFill/>
                </a:ln>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a:t>Project Goal</a:t>
            </a:r>
            <a:endParaRPr kumimoji="0" lang="en-US" altLang="en-US" sz="3200" b="0" i="0" u="sng" strike="noStrike" cap="none" normalizeH="0" baseline="0" dirty="0">
              <a:ln>
                <a:noFill/>
              </a:ln>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9507C1D6-25FF-4BEF-BEA3-F1506C835556}"/>
              </a:ext>
            </a:extLst>
          </p:cNvPr>
          <p:cNvPicPr>
            <a:picLocks noChangeAspect="1"/>
          </p:cNvPicPr>
          <p:nvPr/>
        </p:nvPicPr>
        <p:blipFill>
          <a:blip r:embed="rId4"/>
          <a:stretch>
            <a:fillRect/>
          </a:stretch>
        </p:blipFill>
        <p:spPr>
          <a:xfrm>
            <a:off x="8409233" y="807512"/>
            <a:ext cx="9831726" cy="9377579"/>
          </a:xfrm>
          <a:prstGeom prst="rect">
            <a:avLst/>
          </a:prstGeom>
        </p:spPr>
      </p:pic>
      <p:sp>
        <p:nvSpPr>
          <p:cNvPr id="9" name="TextBox 8">
            <a:extLst>
              <a:ext uri="{FF2B5EF4-FFF2-40B4-BE49-F238E27FC236}">
                <a16:creationId xmlns:a16="http://schemas.microsoft.com/office/drawing/2014/main" id="{DCEDD715-871A-4CF6-A097-8485203441C5}"/>
              </a:ext>
            </a:extLst>
          </p:cNvPr>
          <p:cNvSpPr txBox="1"/>
          <p:nvPr/>
        </p:nvSpPr>
        <p:spPr>
          <a:xfrm>
            <a:off x="9144000" y="5110047"/>
            <a:ext cx="184731" cy="307777"/>
          </a:xfrm>
          <a:prstGeom prst="rect">
            <a:avLst/>
          </a:prstGeom>
          <a:noFill/>
        </p:spPr>
        <p:txBody>
          <a:bodyPr wrap="none" rtlCol="0">
            <a:spAutoFit/>
          </a:bodyPr>
          <a:lstStyle/>
          <a:p>
            <a:endParaRPr lang="en-IN" dirty="0"/>
          </a:p>
        </p:txBody>
      </p:sp>
      <p:sp>
        <p:nvSpPr>
          <p:cNvPr id="20" name="TextBox 19">
            <a:extLst>
              <a:ext uri="{FF2B5EF4-FFF2-40B4-BE49-F238E27FC236}">
                <a16:creationId xmlns:a16="http://schemas.microsoft.com/office/drawing/2014/main" id="{C43C00B1-9C61-4F46-A5D8-AEE0B4A97F33}"/>
              </a:ext>
            </a:extLst>
          </p:cNvPr>
          <p:cNvSpPr txBox="1"/>
          <p:nvPr/>
        </p:nvSpPr>
        <p:spPr>
          <a:xfrm>
            <a:off x="701616" y="6019709"/>
            <a:ext cx="6976655" cy="2246769"/>
          </a:xfrm>
          <a:prstGeom prst="rect">
            <a:avLst/>
          </a:prstGeom>
          <a:noFill/>
          <a:ln w="28575">
            <a:solidFill>
              <a:schemeClr val="bg2"/>
            </a:solidFill>
          </a:ln>
        </p:spPr>
        <p:txBody>
          <a:bodyPr wrap="square" rtlCol="0">
            <a:spAutoFit/>
          </a:bodyPr>
          <a:lstStyle/>
          <a:p>
            <a:pPr algn="just"/>
            <a:r>
              <a:rPr lang="en-US" sz="2000" dirty="0">
                <a:latin typeface="+mn-lt"/>
                <a:cs typeface="Times New Roman" panose="02020603050405020304" pitchFamily="18" charset="0"/>
              </a:rPr>
              <a:t>Smart Bharat Budget AI is an intelligent, transparent platform that uses AI and blockchain to optimize India’s rural fund allocation. It forecasts budgets, detects fraud, enables public voting, and ensures fair distribution. The system empowers government and citizens through real-time insights, transparency, and inclusive decision-making for smarter budget planning.</a:t>
            </a:r>
          </a:p>
        </p:txBody>
      </p:sp>
      <p:sp>
        <p:nvSpPr>
          <p:cNvPr id="21" name="Rectangle 20">
            <a:extLst>
              <a:ext uri="{FF2B5EF4-FFF2-40B4-BE49-F238E27FC236}">
                <a16:creationId xmlns:a16="http://schemas.microsoft.com/office/drawing/2014/main" id="{F0194CAA-3712-4A62-AD59-46DC08AAE0F5}"/>
              </a:ext>
            </a:extLst>
          </p:cNvPr>
          <p:cNvSpPr/>
          <p:nvPr/>
        </p:nvSpPr>
        <p:spPr>
          <a:xfrm>
            <a:off x="247628" y="5496301"/>
            <a:ext cx="5461679" cy="46035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gn="ctr">
              <a:buFont typeface="Wingdings" panose="05000000000000000000" pitchFamily="2" charset="2"/>
              <a:buChar char="q"/>
            </a:pPr>
            <a:r>
              <a:rPr lang="en-US" sz="2400" b="1" dirty="0">
                <a:solidFill>
                  <a:schemeClr val="tx1"/>
                </a:solidFill>
              </a:rPr>
              <a:t>What is smart </a:t>
            </a:r>
            <a:r>
              <a:rPr lang="en-US" sz="2400" b="1" dirty="0" err="1">
                <a:solidFill>
                  <a:schemeClr val="tx1"/>
                </a:solidFill>
              </a:rPr>
              <a:t>bharat</a:t>
            </a:r>
            <a:r>
              <a:rPr lang="en-US" sz="2400" b="1" dirty="0">
                <a:solidFill>
                  <a:schemeClr val="tx1"/>
                </a:solidFill>
              </a:rPr>
              <a:t> budget AI?</a:t>
            </a:r>
            <a:endParaRPr lang="en-IN" sz="2400" b="1" dirty="0">
              <a:solidFill>
                <a:schemeClr val="tx1"/>
              </a:solidFill>
            </a:endParaRPr>
          </a:p>
        </p:txBody>
      </p:sp>
      <p:sp>
        <p:nvSpPr>
          <p:cNvPr id="6" name="TextBox 5">
            <a:extLst>
              <a:ext uri="{FF2B5EF4-FFF2-40B4-BE49-F238E27FC236}">
                <a16:creationId xmlns:a16="http://schemas.microsoft.com/office/drawing/2014/main" id="{1CA32A94-529E-4469-A8AC-BFB40D02BCD3}"/>
              </a:ext>
            </a:extLst>
          </p:cNvPr>
          <p:cNvSpPr txBox="1"/>
          <p:nvPr/>
        </p:nvSpPr>
        <p:spPr>
          <a:xfrm>
            <a:off x="8148235" y="4294439"/>
            <a:ext cx="1709925" cy="1938992"/>
          </a:xfrm>
          <a:prstGeom prst="rect">
            <a:avLst/>
          </a:prstGeom>
          <a:noFill/>
        </p:spPr>
        <p:txBody>
          <a:bodyPr wrap="square" rtlCol="0">
            <a:spAutoFit/>
          </a:bodyPr>
          <a:lstStyle/>
          <a:p>
            <a:pPr algn="ctr"/>
            <a:r>
              <a:rPr lang="en-US" sz="2400" b="1" dirty="0">
                <a:latin typeface="Cambria Math" panose="02040503050406030204" pitchFamily="18" charset="0"/>
                <a:ea typeface="Cambria Math" panose="02040503050406030204" pitchFamily="18" charset="0"/>
              </a:rPr>
              <a:t>Problems in Traditional Budget Governance</a:t>
            </a:r>
            <a:endParaRPr lang="en-IN" sz="2400" b="1" dirty="0">
              <a:latin typeface="Cambria Math" panose="02040503050406030204" pitchFamily="18" charset="0"/>
              <a:ea typeface="Cambria Math" panose="020405030504060302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330" y="60445"/>
            <a:ext cx="18288000" cy="575586"/>
            <a:chOff x="0" y="0"/>
            <a:chExt cx="9414331" cy="296301"/>
          </a:xfrm>
          <a:solidFill>
            <a:schemeClr val="accent1">
              <a:lumMod val="75000"/>
            </a:schemeClr>
          </a:solidFill>
        </p:grpSpPr>
        <p:sp>
          <p:nvSpPr>
            <p:cNvPr id="3" name="Freeform 3"/>
            <p:cNvSpPr/>
            <p:nvPr/>
          </p:nvSpPr>
          <p:spPr>
            <a:xfrm>
              <a:off x="0" y="0"/>
              <a:ext cx="9414331" cy="296301"/>
            </a:xfrm>
            <a:custGeom>
              <a:avLst/>
              <a:gdLst/>
              <a:ahLst/>
              <a:cxnLst/>
              <a:rect l="l" t="t" r="r" b="b"/>
              <a:pathLst>
                <a:path w="9414331" h="296301">
                  <a:moveTo>
                    <a:pt x="0" y="0"/>
                  </a:moveTo>
                  <a:lnTo>
                    <a:pt x="9414331" y="0"/>
                  </a:lnTo>
                  <a:lnTo>
                    <a:pt x="9414331" y="296301"/>
                  </a:lnTo>
                  <a:lnTo>
                    <a:pt x="0" y="296301"/>
                  </a:lnTo>
                  <a:close/>
                </a:path>
              </a:pathLst>
            </a:custGeom>
            <a:grpFill/>
          </p:spPr>
          <p:style>
            <a:lnRef idx="0">
              <a:schemeClr val="accent1"/>
            </a:lnRef>
            <a:fillRef idx="3">
              <a:schemeClr val="accent1"/>
            </a:fillRef>
            <a:effectRef idx="3">
              <a:schemeClr val="accent1"/>
            </a:effectRef>
            <a:fontRef idx="minor">
              <a:schemeClr val="lt1"/>
            </a:fontRef>
          </p:style>
        </p:sp>
        <p:sp>
          <p:nvSpPr>
            <p:cNvPr id="4" name="TextBox 4"/>
            <p:cNvSpPr txBox="1"/>
            <p:nvPr/>
          </p:nvSpPr>
          <p:spPr>
            <a:xfrm>
              <a:off x="0" y="-38100"/>
              <a:ext cx="9414331" cy="334401"/>
            </a:xfrm>
            <a:prstGeom prst="rect">
              <a:avLst/>
            </a:prstGeom>
            <a:grpFill/>
          </p:spPr>
          <p:style>
            <a:lnRef idx="0">
              <a:schemeClr val="accent1"/>
            </a:lnRef>
            <a:fillRef idx="3">
              <a:schemeClr val="accent1"/>
            </a:fillRef>
            <a:effectRef idx="3">
              <a:schemeClr val="accent1"/>
            </a:effectRef>
            <a:fontRef idx="minor">
              <a:schemeClr val="lt1"/>
            </a:fontRef>
          </p:style>
          <p:txBody>
            <a:bodyPr lIns="50800" tIns="50800" rIns="50800" bIns="50800" rtlCol="0" anchor="ctr"/>
            <a:lstStyle/>
            <a:p>
              <a:pPr algn="ctr">
                <a:lnSpc>
                  <a:spcPts val="2660"/>
                </a:lnSpc>
                <a:spcBef>
                  <a:spcPct val="0"/>
                </a:spcBef>
              </a:pPr>
              <a:endParaRPr/>
            </a:p>
          </p:txBody>
        </p:sp>
      </p:grpSp>
      <p:sp>
        <p:nvSpPr>
          <p:cNvPr id="5" name="TextBox 5"/>
          <p:cNvSpPr txBox="1"/>
          <p:nvPr/>
        </p:nvSpPr>
        <p:spPr>
          <a:xfrm>
            <a:off x="6172200" y="103677"/>
            <a:ext cx="8260984" cy="461665"/>
          </a:xfrm>
          <a:prstGeom prst="rect">
            <a:avLst/>
          </a:prstGeom>
        </p:spPr>
        <p:txBody>
          <a:bodyPr wrap="square" lIns="0" tIns="0" rIns="0" bIns="0" rtlCol="0" anchor="t">
            <a:spAutoFit/>
          </a:bodyPr>
          <a:lstStyle/>
          <a:p>
            <a:pPr algn="l">
              <a:lnSpc>
                <a:spcPts val="3640"/>
              </a:lnSpc>
            </a:pPr>
            <a:r>
              <a:rPr lang="en-US" sz="3200" b="1" dirty="0">
                <a:solidFill>
                  <a:schemeClr val="bg1"/>
                </a:solidFill>
                <a:latin typeface="Cambria Math" panose="02040503050406030204" pitchFamily="18" charset="0"/>
                <a:ea typeface="Cambria Math" panose="02040503050406030204" pitchFamily="18" charset="0"/>
                <a:cs typeface="Times New Roman" panose="02020603050405020304" pitchFamily="18" charset="0"/>
                <a:sym typeface="Montserrat Bold" panose="00000800000000000000"/>
              </a:rPr>
              <a:t>Proposed Solution / Big Idea </a:t>
            </a:r>
          </a:p>
        </p:txBody>
      </p:sp>
      <p:sp>
        <p:nvSpPr>
          <p:cNvPr id="10" name="TextBox 9"/>
          <p:cNvSpPr txBox="1"/>
          <p:nvPr/>
        </p:nvSpPr>
        <p:spPr>
          <a:xfrm>
            <a:off x="132408" y="6329896"/>
            <a:ext cx="5334000" cy="584775"/>
          </a:xfrm>
          <a:prstGeom prst="rect">
            <a:avLst/>
          </a:prstGeom>
          <a:noFill/>
        </p:spPr>
        <p:txBody>
          <a:bodyPr wrap="square" rtlCol="0">
            <a:spAutoFit/>
          </a:bodyPr>
          <a:lstStyle/>
          <a:p>
            <a:pPr marL="457200" indent="-457200">
              <a:buFont typeface="Wingdings" panose="05000000000000000000" pitchFamily="2" charset="2"/>
              <a:buChar char="q"/>
            </a:pPr>
            <a:r>
              <a:rPr lang="en-US" sz="3200" b="1" u="sng" dirty="0">
                <a:latin typeface="Cambria Math" panose="02040503050406030204" pitchFamily="18" charset="0"/>
                <a:ea typeface="Cambria Math" panose="02040503050406030204" pitchFamily="18" charset="0"/>
                <a:cs typeface="Times New Roman" panose="02020603050405020304" pitchFamily="18" charset="0"/>
              </a:rPr>
              <a:t>Technological Stacks</a:t>
            </a:r>
            <a:endParaRPr lang="en-IN" sz="3200" b="1" u="sng" dirty="0">
              <a:latin typeface="Cambria Math" panose="02040503050406030204" pitchFamily="18" charset="0"/>
              <a:ea typeface="Cambria Math" panose="02040503050406030204" pitchFamily="18" charset="0"/>
              <a:cs typeface="Times New Roman" panose="02020603050405020304" pitchFamily="18" charset="0"/>
            </a:endParaRPr>
          </a:p>
        </p:txBody>
      </p:sp>
      <p:sp>
        <p:nvSpPr>
          <p:cNvPr id="9" name="TextBox 8"/>
          <p:cNvSpPr txBox="1"/>
          <p:nvPr/>
        </p:nvSpPr>
        <p:spPr>
          <a:xfrm>
            <a:off x="-174811" y="782225"/>
            <a:ext cx="4283236" cy="584775"/>
          </a:xfrm>
          <a:prstGeom prst="rect">
            <a:avLst/>
          </a:prstGeom>
          <a:noFill/>
        </p:spPr>
        <p:txBody>
          <a:bodyPr wrap="square" rtlCol="0">
            <a:spAutoFit/>
          </a:bodyPr>
          <a:lstStyle/>
          <a:p>
            <a:pPr marL="457200" indent="-457200" algn="ctr">
              <a:buFont typeface="Wingdings" panose="05000000000000000000" pitchFamily="2" charset="2"/>
              <a:buChar char="q"/>
            </a:pPr>
            <a:r>
              <a:rPr lang="en-US" sz="3200" u="sng" dirty="0">
                <a:ln w="0"/>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cs typeface="Times New Roman" panose="02020603050405020304" pitchFamily="18" charset="0"/>
              </a:rPr>
              <a:t>Proposed Solutions </a:t>
            </a:r>
            <a:endParaRPr lang="en-IN" sz="3200" u="sng" dirty="0">
              <a:ln w="0"/>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cs typeface="Times New Roman" panose="02020603050405020304" pitchFamily="18" charset="0"/>
            </a:endParaRPr>
          </a:p>
        </p:txBody>
      </p:sp>
      <p:sp>
        <p:nvSpPr>
          <p:cNvPr id="11" name="TextBox 10"/>
          <p:cNvSpPr txBox="1"/>
          <p:nvPr/>
        </p:nvSpPr>
        <p:spPr>
          <a:xfrm>
            <a:off x="420823" y="6914671"/>
            <a:ext cx="8792646" cy="3268652"/>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pPr marL="342900" indent="-342900">
              <a:lnSpc>
                <a:spcPct val="150000"/>
              </a:lnSpc>
              <a:buFont typeface="Wingdings" panose="05000000000000000000" pitchFamily="2" charset="2"/>
              <a:buChar char="Ø"/>
            </a:pPr>
            <a:r>
              <a:rPr lang="en-IN" sz="2000" b="1" dirty="0">
                <a:cs typeface="Times New Roman" panose="02020603050405020304" pitchFamily="18" charset="0"/>
              </a:rPr>
              <a:t>Frontend</a:t>
            </a:r>
            <a:r>
              <a:rPr lang="en-IN" sz="2000" dirty="0">
                <a:cs typeface="Times New Roman" panose="02020603050405020304" pitchFamily="18" charset="0"/>
              </a:rPr>
              <a:t>: React.js, Vue.js, D3.js</a:t>
            </a:r>
          </a:p>
          <a:p>
            <a:pPr marL="342900" indent="-342900">
              <a:lnSpc>
                <a:spcPct val="150000"/>
              </a:lnSpc>
              <a:buFont typeface="Wingdings" panose="05000000000000000000" pitchFamily="2" charset="2"/>
              <a:buChar char="Ø"/>
            </a:pPr>
            <a:r>
              <a:rPr lang="en-IN" sz="2000" b="1" dirty="0">
                <a:cs typeface="Times New Roman" panose="02020603050405020304" pitchFamily="18" charset="0"/>
              </a:rPr>
              <a:t>Backend</a:t>
            </a:r>
            <a:r>
              <a:rPr lang="en-IN" sz="2000" dirty="0">
                <a:cs typeface="Times New Roman" panose="02020603050405020304" pitchFamily="18" charset="0"/>
              </a:rPr>
              <a:t>: Node.js, Django</a:t>
            </a:r>
          </a:p>
          <a:p>
            <a:pPr marL="342900" indent="-342900">
              <a:lnSpc>
                <a:spcPct val="150000"/>
              </a:lnSpc>
              <a:buFont typeface="Wingdings" panose="05000000000000000000" pitchFamily="2" charset="2"/>
              <a:buChar char="Ø"/>
            </a:pPr>
            <a:r>
              <a:rPr lang="en-IN" sz="2000" b="1" dirty="0">
                <a:cs typeface="Times New Roman" panose="02020603050405020304" pitchFamily="18" charset="0"/>
              </a:rPr>
              <a:t>AI/ML</a:t>
            </a:r>
            <a:r>
              <a:rPr lang="en-IN" sz="2000" dirty="0">
                <a:cs typeface="Times New Roman" panose="02020603050405020304" pitchFamily="18" charset="0"/>
              </a:rPr>
              <a:t>: TensorFlow, </a:t>
            </a:r>
            <a:r>
              <a:rPr lang="en-IN" sz="2000" dirty="0" err="1">
                <a:cs typeface="Times New Roman" panose="02020603050405020304" pitchFamily="18" charset="0"/>
              </a:rPr>
              <a:t>PyTorch</a:t>
            </a:r>
            <a:r>
              <a:rPr lang="en-IN" sz="2000" dirty="0">
                <a:cs typeface="Times New Roman" panose="02020603050405020304" pitchFamily="18" charset="0"/>
              </a:rPr>
              <a:t> (budget prediction, fraud detection)</a:t>
            </a:r>
          </a:p>
          <a:p>
            <a:pPr marL="342900" indent="-342900">
              <a:lnSpc>
                <a:spcPct val="150000"/>
              </a:lnSpc>
              <a:buFont typeface="Wingdings" panose="05000000000000000000" pitchFamily="2" charset="2"/>
              <a:buChar char="Ø"/>
            </a:pPr>
            <a:r>
              <a:rPr lang="en-IN" sz="2000" b="1" dirty="0">
                <a:cs typeface="Times New Roman" panose="02020603050405020304" pitchFamily="18" charset="0"/>
              </a:rPr>
              <a:t>Blockchain</a:t>
            </a:r>
            <a:r>
              <a:rPr lang="en-IN" sz="2000" dirty="0">
                <a:cs typeface="Times New Roman" panose="02020603050405020304" pitchFamily="18" charset="0"/>
              </a:rPr>
              <a:t>: Ethereum, Hyperledger (voting, transparency)</a:t>
            </a:r>
          </a:p>
          <a:p>
            <a:pPr marL="342900" indent="-342900">
              <a:lnSpc>
                <a:spcPct val="150000"/>
              </a:lnSpc>
              <a:buFont typeface="Wingdings" panose="05000000000000000000" pitchFamily="2" charset="2"/>
              <a:buChar char="Ø"/>
            </a:pPr>
            <a:r>
              <a:rPr lang="en-IN" sz="2000" b="1" dirty="0">
                <a:cs typeface="Times New Roman" panose="02020603050405020304" pitchFamily="18" charset="0"/>
              </a:rPr>
              <a:t>Database</a:t>
            </a:r>
            <a:r>
              <a:rPr lang="en-IN" sz="2000" dirty="0">
                <a:cs typeface="Times New Roman" panose="02020603050405020304" pitchFamily="18" charset="0"/>
              </a:rPr>
              <a:t>: PostgreSQL, MongoDB</a:t>
            </a:r>
          </a:p>
          <a:p>
            <a:pPr marL="342900" indent="-342900">
              <a:lnSpc>
                <a:spcPct val="150000"/>
              </a:lnSpc>
              <a:buFont typeface="Wingdings" panose="05000000000000000000" pitchFamily="2" charset="2"/>
              <a:buChar char="Ø"/>
            </a:pPr>
            <a:r>
              <a:rPr lang="en-IN" sz="2000" b="1" dirty="0">
                <a:cs typeface="Times New Roman" panose="02020603050405020304" pitchFamily="18" charset="0"/>
              </a:rPr>
              <a:t>Cloud/Security</a:t>
            </a:r>
            <a:r>
              <a:rPr lang="en-IN" sz="2000" dirty="0">
                <a:cs typeface="Times New Roman" panose="02020603050405020304" pitchFamily="18" charset="0"/>
              </a:rPr>
              <a:t>: AWS, Azure, OAuth, SSL/TLS</a:t>
            </a:r>
          </a:p>
          <a:p>
            <a:pPr marL="342900" indent="-342900">
              <a:lnSpc>
                <a:spcPct val="150000"/>
              </a:lnSpc>
              <a:buFont typeface="Wingdings" panose="05000000000000000000" pitchFamily="2" charset="2"/>
              <a:buChar char="Ø"/>
            </a:pPr>
            <a:r>
              <a:rPr lang="en-IN" sz="2000" b="1" dirty="0">
                <a:cs typeface="Times New Roman" panose="02020603050405020304" pitchFamily="18" charset="0"/>
              </a:rPr>
              <a:t>APIs</a:t>
            </a:r>
            <a:r>
              <a:rPr lang="en-IN" sz="2000" dirty="0">
                <a:cs typeface="Times New Roman" panose="02020603050405020304" pitchFamily="18" charset="0"/>
              </a:rPr>
              <a:t>: RBI, IMF, NASA (financial/disaster data)</a:t>
            </a:r>
          </a:p>
        </p:txBody>
      </p:sp>
      <p:sp>
        <p:nvSpPr>
          <p:cNvPr id="15" name="TextBox 14">
            <a:extLst>
              <a:ext uri="{FF2B5EF4-FFF2-40B4-BE49-F238E27FC236}">
                <a16:creationId xmlns:a16="http://schemas.microsoft.com/office/drawing/2014/main" id="{2636EBCE-5EC9-4631-90C3-140E17C353BC}"/>
              </a:ext>
            </a:extLst>
          </p:cNvPr>
          <p:cNvSpPr txBox="1"/>
          <p:nvPr/>
        </p:nvSpPr>
        <p:spPr>
          <a:xfrm>
            <a:off x="264816" y="1447291"/>
            <a:ext cx="8502666" cy="465197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cs typeface="Times New Roman" panose="02020603050405020304" pitchFamily="18" charset="0"/>
              </a:rPr>
              <a:t>Develop an </a:t>
            </a:r>
            <a:r>
              <a:rPr kumimoji="0" lang="en-US" altLang="en-US" sz="2000" b="1" i="0" u="none" strike="noStrike" cap="none" normalizeH="0" baseline="0" dirty="0">
                <a:ln>
                  <a:noFill/>
                </a:ln>
                <a:solidFill>
                  <a:schemeClr val="tx1"/>
                </a:solidFill>
                <a:effectLst/>
                <a:cs typeface="Times New Roman" panose="02020603050405020304" pitchFamily="18" charset="0"/>
              </a:rPr>
              <a:t>AI-powered system</a:t>
            </a:r>
            <a:r>
              <a:rPr kumimoji="0" lang="en-US" altLang="en-US" sz="2000" b="0" i="0" u="none" strike="noStrike" cap="none" normalizeH="0" baseline="0" dirty="0">
                <a:ln>
                  <a:noFill/>
                </a:ln>
                <a:solidFill>
                  <a:schemeClr val="tx1"/>
                </a:solidFill>
                <a:effectLst/>
                <a:cs typeface="Times New Roman" panose="02020603050405020304" pitchFamily="18" charset="0"/>
              </a:rPr>
              <a:t> for </a:t>
            </a:r>
            <a:r>
              <a:rPr kumimoji="0" lang="en-US" altLang="en-US" sz="2000" b="1" i="0" u="none" strike="noStrike" cap="none" normalizeH="0" baseline="0" dirty="0">
                <a:ln>
                  <a:noFill/>
                </a:ln>
                <a:solidFill>
                  <a:schemeClr val="tx1"/>
                </a:solidFill>
                <a:effectLst/>
                <a:cs typeface="Times New Roman" panose="02020603050405020304" pitchFamily="18" charset="0"/>
              </a:rPr>
              <a:t>budget forecasting</a:t>
            </a:r>
            <a:r>
              <a:rPr kumimoji="0" lang="en-US" altLang="en-US" sz="2000" b="0" i="0" u="none" strike="noStrike" cap="none" normalizeH="0" baseline="0" dirty="0">
                <a:ln>
                  <a:noFill/>
                </a:ln>
                <a:solidFill>
                  <a:schemeClr val="tx1"/>
                </a:solidFill>
                <a:effectLst/>
                <a:cs typeface="Times New Roman" panose="02020603050405020304" pitchFamily="18" charset="0"/>
              </a:rPr>
              <a:t>, </a:t>
            </a:r>
            <a:r>
              <a:rPr kumimoji="0" lang="en-US" altLang="en-US" sz="2000" b="1" i="0" u="none" strike="noStrike" cap="none" normalizeH="0" baseline="0" dirty="0">
                <a:ln>
                  <a:noFill/>
                </a:ln>
                <a:solidFill>
                  <a:schemeClr val="tx1"/>
                </a:solidFill>
                <a:effectLst/>
                <a:cs typeface="Times New Roman" panose="02020603050405020304" pitchFamily="18" charset="0"/>
              </a:rPr>
              <a:t>trend analysis</a:t>
            </a:r>
            <a:r>
              <a:rPr kumimoji="0" lang="en-US" altLang="en-US" sz="2000" b="0" i="0" u="none" strike="noStrike" cap="none" normalizeH="0" baseline="0" dirty="0">
                <a:ln>
                  <a:noFill/>
                </a:ln>
                <a:solidFill>
                  <a:schemeClr val="tx1"/>
                </a:solidFill>
                <a:effectLst/>
                <a:cs typeface="Times New Roman" panose="02020603050405020304" pitchFamily="18" charset="0"/>
              </a:rPr>
              <a:t>, and </a:t>
            </a:r>
            <a:r>
              <a:rPr kumimoji="0" lang="en-US" altLang="en-US" sz="2000" b="1" i="0" u="none" strike="noStrike" cap="none" normalizeH="0" baseline="0" dirty="0">
                <a:ln>
                  <a:noFill/>
                </a:ln>
                <a:solidFill>
                  <a:schemeClr val="tx1"/>
                </a:solidFill>
                <a:effectLst/>
                <a:cs typeface="Times New Roman" panose="02020603050405020304" pitchFamily="18" charset="0"/>
              </a:rPr>
              <a:t>fraud detection</a:t>
            </a:r>
            <a:r>
              <a:rPr kumimoji="0" lang="en-US" altLang="en-US" sz="2000" b="0" i="0" u="none" strike="noStrike" cap="none" normalizeH="0" baseline="0" dirty="0">
                <a:ln>
                  <a:noFill/>
                </a:ln>
                <a:solidFill>
                  <a:schemeClr val="tx1"/>
                </a:solidFill>
                <a:effectLst/>
                <a:cs typeface="Times New Roman" panose="02020603050405020304" pitchFamily="18" charset="0"/>
              </a:rPr>
              <a:t>.</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cs typeface="Times New Roman" panose="02020603050405020304" pitchFamily="18" charset="0"/>
              </a:rPr>
              <a:t>Use </a:t>
            </a:r>
            <a:r>
              <a:rPr kumimoji="0" lang="en-US" altLang="en-US" sz="2000" b="1" i="0" u="none" strike="noStrike" cap="none" normalizeH="0" baseline="0" dirty="0">
                <a:ln>
                  <a:noFill/>
                </a:ln>
                <a:solidFill>
                  <a:schemeClr val="tx1"/>
                </a:solidFill>
                <a:effectLst/>
                <a:cs typeface="Times New Roman" panose="02020603050405020304" pitchFamily="18" charset="0"/>
              </a:rPr>
              <a:t>blockchain</a:t>
            </a:r>
            <a:r>
              <a:rPr kumimoji="0" lang="en-US" altLang="en-US" sz="2000" b="0" i="0" u="none" strike="noStrike" cap="none" normalizeH="0" baseline="0" dirty="0">
                <a:ln>
                  <a:noFill/>
                </a:ln>
                <a:solidFill>
                  <a:schemeClr val="tx1"/>
                </a:solidFill>
                <a:effectLst/>
                <a:cs typeface="Times New Roman" panose="02020603050405020304" pitchFamily="18" charset="0"/>
              </a:rPr>
              <a:t> for </a:t>
            </a:r>
            <a:r>
              <a:rPr kumimoji="0" lang="en-US" altLang="en-US" sz="2000" b="1" i="0" u="none" strike="noStrike" cap="none" normalizeH="0" baseline="0" dirty="0">
                <a:ln>
                  <a:noFill/>
                </a:ln>
                <a:solidFill>
                  <a:schemeClr val="tx1"/>
                </a:solidFill>
                <a:effectLst/>
                <a:cs typeface="Times New Roman" panose="02020603050405020304" pitchFamily="18" charset="0"/>
              </a:rPr>
              <a:t>transparent</a:t>
            </a:r>
            <a:r>
              <a:rPr kumimoji="0" lang="en-US" altLang="en-US" sz="2000" b="0" i="0" u="none" strike="noStrike" cap="none" normalizeH="0" baseline="0" dirty="0">
                <a:ln>
                  <a:noFill/>
                </a:ln>
                <a:solidFill>
                  <a:schemeClr val="tx1"/>
                </a:solidFill>
                <a:effectLst/>
                <a:cs typeface="Times New Roman" panose="02020603050405020304" pitchFamily="18" charset="0"/>
              </a:rPr>
              <a:t>, </a:t>
            </a:r>
            <a:r>
              <a:rPr kumimoji="0" lang="en-US" altLang="en-US" sz="2000" b="1" i="0" u="none" strike="noStrike" cap="none" normalizeH="0" baseline="0" dirty="0">
                <a:ln>
                  <a:noFill/>
                </a:ln>
                <a:solidFill>
                  <a:schemeClr val="tx1"/>
                </a:solidFill>
                <a:effectLst/>
                <a:cs typeface="Times New Roman" panose="02020603050405020304" pitchFamily="18" charset="0"/>
              </a:rPr>
              <a:t>tamper-proof fund allocation</a:t>
            </a:r>
            <a:r>
              <a:rPr kumimoji="0" lang="en-US" altLang="en-US" sz="2000" b="0" i="0" u="none" strike="noStrike" cap="none" normalizeH="0" baseline="0" dirty="0">
                <a:ln>
                  <a:noFill/>
                </a:ln>
                <a:solidFill>
                  <a:schemeClr val="tx1"/>
                </a:solidFill>
                <a:effectLst/>
                <a:cs typeface="Times New Roman" panose="02020603050405020304" pitchFamily="18" charset="0"/>
              </a:rPr>
              <a:t>.</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cs typeface="Times New Roman" panose="02020603050405020304" pitchFamily="18" charset="0"/>
              </a:rPr>
              <a:t>Create </a:t>
            </a:r>
            <a:r>
              <a:rPr kumimoji="0" lang="en-US" altLang="en-US" sz="2000" b="1" i="0" u="none" strike="noStrike" cap="none" normalizeH="0" baseline="0" dirty="0">
                <a:ln>
                  <a:noFill/>
                </a:ln>
                <a:solidFill>
                  <a:schemeClr val="tx1"/>
                </a:solidFill>
                <a:effectLst/>
                <a:cs typeface="Times New Roman" panose="02020603050405020304" pitchFamily="18" charset="0"/>
              </a:rPr>
              <a:t>web and mobile dashboards</a:t>
            </a:r>
            <a:r>
              <a:rPr kumimoji="0" lang="en-US" altLang="en-US" sz="2000" b="0" i="0" u="none" strike="noStrike" cap="none" normalizeH="0" baseline="0" dirty="0">
                <a:ln>
                  <a:noFill/>
                </a:ln>
                <a:solidFill>
                  <a:schemeClr val="tx1"/>
                </a:solidFill>
                <a:effectLst/>
                <a:cs typeface="Times New Roman" panose="02020603050405020304" pitchFamily="18" charset="0"/>
              </a:rPr>
              <a:t> for </a:t>
            </a:r>
            <a:r>
              <a:rPr kumimoji="0" lang="en-US" altLang="en-US" sz="2000" b="1" i="0" u="none" strike="noStrike" cap="none" normalizeH="0" baseline="0" dirty="0">
                <a:ln>
                  <a:noFill/>
                </a:ln>
                <a:solidFill>
                  <a:schemeClr val="tx1"/>
                </a:solidFill>
                <a:effectLst/>
                <a:cs typeface="Times New Roman" panose="02020603050405020304" pitchFamily="18" charset="0"/>
              </a:rPr>
              <a:t>real-time financial insights</a:t>
            </a:r>
            <a:r>
              <a:rPr kumimoji="0" lang="en-US" altLang="en-US" sz="2000" b="0" i="0" u="none" strike="noStrike" cap="none" normalizeH="0" baseline="0" dirty="0">
                <a:ln>
                  <a:noFill/>
                </a:ln>
                <a:solidFill>
                  <a:schemeClr val="tx1"/>
                </a:solidFill>
                <a:effectLst/>
                <a:cs typeface="Times New Roman" panose="02020603050405020304" pitchFamily="18" charset="0"/>
              </a:rPr>
              <a:t>.</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cs typeface="Times New Roman" panose="02020603050405020304" pitchFamily="18" charset="0"/>
              </a:rPr>
              <a:t>Implement </a:t>
            </a:r>
            <a:r>
              <a:rPr kumimoji="0" lang="en-US" altLang="en-US" sz="2000" b="1" i="0" u="none" strike="noStrike" cap="none" normalizeH="0" baseline="0" dirty="0">
                <a:ln>
                  <a:noFill/>
                </a:ln>
                <a:solidFill>
                  <a:schemeClr val="tx1"/>
                </a:solidFill>
                <a:effectLst/>
                <a:cs typeface="Times New Roman" panose="02020603050405020304" pitchFamily="18" charset="0"/>
              </a:rPr>
              <a:t>AI-based disaster risk assessment</a:t>
            </a:r>
            <a:r>
              <a:rPr kumimoji="0" lang="en-US" altLang="en-US" sz="2000" b="0" i="0" u="none" strike="noStrike" cap="none" normalizeH="0" baseline="0" dirty="0">
                <a:ln>
                  <a:noFill/>
                </a:ln>
                <a:solidFill>
                  <a:schemeClr val="tx1"/>
                </a:solidFill>
                <a:effectLst/>
                <a:cs typeface="Times New Roman" panose="02020603050405020304" pitchFamily="18" charset="0"/>
              </a:rPr>
              <a:t> for emergency fund planning.</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cs typeface="Times New Roman" panose="02020603050405020304" pitchFamily="18" charset="0"/>
              </a:rPr>
              <a:t>Introduce </a:t>
            </a:r>
            <a:r>
              <a:rPr kumimoji="0" lang="en-US" altLang="en-US" sz="2000" b="1" i="0" u="none" strike="noStrike" cap="none" normalizeH="0" baseline="0" dirty="0">
                <a:ln>
                  <a:noFill/>
                </a:ln>
                <a:solidFill>
                  <a:schemeClr val="tx1"/>
                </a:solidFill>
                <a:effectLst/>
                <a:cs typeface="Times New Roman" panose="02020603050405020304" pitchFamily="18" charset="0"/>
              </a:rPr>
              <a:t>blockchain-based public voting</a:t>
            </a:r>
            <a:r>
              <a:rPr kumimoji="0" lang="en-US" altLang="en-US" sz="2000" b="0" i="0" u="none" strike="noStrike" cap="none" normalizeH="0" baseline="0" dirty="0">
                <a:ln>
                  <a:noFill/>
                </a:ln>
                <a:solidFill>
                  <a:schemeClr val="tx1"/>
                </a:solidFill>
                <a:effectLst/>
                <a:cs typeface="Times New Roman" panose="02020603050405020304" pitchFamily="18" charset="0"/>
              </a:rPr>
              <a:t> for democratic budgeting.</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cs typeface="Times New Roman" panose="02020603050405020304" pitchFamily="18" charset="0"/>
              </a:rPr>
              <a:t>Apply </a:t>
            </a:r>
            <a:r>
              <a:rPr kumimoji="0" lang="en-US" altLang="en-US" sz="2000" b="1" i="0" u="none" strike="noStrike" cap="none" normalizeH="0" baseline="0" dirty="0">
                <a:ln>
                  <a:noFill/>
                </a:ln>
                <a:solidFill>
                  <a:schemeClr val="tx1"/>
                </a:solidFill>
                <a:effectLst/>
                <a:cs typeface="Times New Roman" panose="02020603050405020304" pitchFamily="18" charset="0"/>
              </a:rPr>
              <a:t>Generative AI</a:t>
            </a:r>
            <a:r>
              <a:rPr kumimoji="0" lang="en-US" altLang="en-US" sz="2000" b="0" i="0" u="none" strike="noStrike" cap="none" normalizeH="0" baseline="0" dirty="0">
                <a:ln>
                  <a:noFill/>
                </a:ln>
                <a:solidFill>
                  <a:schemeClr val="tx1"/>
                </a:solidFill>
                <a:effectLst/>
                <a:cs typeface="Times New Roman" panose="02020603050405020304" pitchFamily="18" charset="0"/>
              </a:rPr>
              <a:t> for </a:t>
            </a:r>
            <a:r>
              <a:rPr kumimoji="0" lang="en-US" altLang="en-US" sz="2000" b="1" i="0" u="none" strike="noStrike" cap="none" normalizeH="0" baseline="0" dirty="0">
                <a:ln>
                  <a:noFill/>
                </a:ln>
                <a:solidFill>
                  <a:schemeClr val="tx1"/>
                </a:solidFill>
                <a:effectLst/>
                <a:cs typeface="Times New Roman" panose="02020603050405020304" pitchFamily="18" charset="0"/>
              </a:rPr>
              <a:t>tax optimization</a:t>
            </a:r>
            <a:r>
              <a:rPr kumimoji="0" lang="en-US" altLang="en-US" sz="2000" b="0" i="0" u="none" strike="noStrike" cap="none" normalizeH="0" baseline="0" dirty="0">
                <a:ln>
                  <a:noFill/>
                </a:ln>
                <a:solidFill>
                  <a:schemeClr val="tx1"/>
                </a:solidFill>
                <a:effectLst/>
                <a:cs typeface="Times New Roman" panose="02020603050405020304" pitchFamily="18" charset="0"/>
              </a:rPr>
              <a:t> and </a:t>
            </a:r>
            <a:r>
              <a:rPr kumimoji="0" lang="en-US" altLang="en-US" sz="2000" b="1" i="0" u="none" strike="noStrike" cap="none" normalizeH="0" baseline="0" dirty="0">
                <a:ln>
                  <a:noFill/>
                </a:ln>
                <a:solidFill>
                  <a:schemeClr val="tx1"/>
                </a:solidFill>
                <a:effectLst/>
                <a:cs typeface="Times New Roman" panose="02020603050405020304" pitchFamily="18" charset="0"/>
              </a:rPr>
              <a:t>compliance</a:t>
            </a:r>
            <a:r>
              <a:rPr kumimoji="0" lang="en-US" altLang="en-US" sz="2000" b="0" i="0" u="none" strike="noStrike" cap="none" normalizeH="0" baseline="0" dirty="0">
                <a:ln>
                  <a:noFill/>
                </a:ln>
                <a:solidFill>
                  <a:schemeClr val="tx1"/>
                </a:solidFill>
                <a:effectLst/>
                <a:cs typeface="Times New Roman" panose="02020603050405020304" pitchFamily="18" charset="0"/>
              </a:rPr>
              <a:t>.</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cs typeface="Times New Roman" panose="02020603050405020304" pitchFamily="18" charset="0"/>
              </a:rPr>
              <a:t>Enable </a:t>
            </a:r>
            <a:r>
              <a:rPr kumimoji="0" lang="en-US" altLang="en-US" sz="2000" b="1" i="0" u="none" strike="noStrike" cap="none" normalizeH="0" baseline="0" dirty="0">
                <a:ln>
                  <a:noFill/>
                </a:ln>
                <a:solidFill>
                  <a:schemeClr val="tx1"/>
                </a:solidFill>
                <a:effectLst/>
                <a:cs typeface="Times New Roman" panose="02020603050405020304" pitchFamily="18" charset="0"/>
              </a:rPr>
              <a:t>public feedback</a:t>
            </a:r>
            <a:r>
              <a:rPr kumimoji="0" lang="en-US" altLang="en-US" sz="2000" b="0" i="0" u="none" strike="noStrike" cap="none" normalizeH="0" baseline="0" dirty="0">
                <a:ln>
                  <a:noFill/>
                </a:ln>
                <a:solidFill>
                  <a:schemeClr val="tx1"/>
                </a:solidFill>
                <a:effectLst/>
                <a:cs typeface="Times New Roman" panose="02020603050405020304" pitchFamily="18" charset="0"/>
              </a:rPr>
              <a:t> to boost </a:t>
            </a:r>
            <a:r>
              <a:rPr kumimoji="0" lang="en-US" altLang="en-US" sz="2000" b="1" i="0" u="none" strike="noStrike" cap="none" normalizeH="0" baseline="0" dirty="0">
                <a:ln>
                  <a:noFill/>
                </a:ln>
                <a:solidFill>
                  <a:schemeClr val="tx1"/>
                </a:solidFill>
                <a:effectLst/>
                <a:cs typeface="Times New Roman" panose="02020603050405020304" pitchFamily="18" charset="0"/>
              </a:rPr>
              <a:t>accountability</a:t>
            </a:r>
            <a:r>
              <a:rPr kumimoji="0" lang="en-US" altLang="en-US" sz="2000" b="0" i="0" u="none" strike="noStrike" cap="none" normalizeH="0" baseline="0" dirty="0">
                <a:ln>
                  <a:noFill/>
                </a:ln>
                <a:solidFill>
                  <a:schemeClr val="tx1"/>
                </a:solidFill>
                <a:effectLst/>
                <a:cs typeface="Times New Roman" panose="02020603050405020304" pitchFamily="18" charset="0"/>
              </a:rPr>
              <a:t>.</a:t>
            </a: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cs typeface="Times New Roman" panose="02020603050405020304" pitchFamily="18" charset="0"/>
              </a:rPr>
              <a:t>Act as a </a:t>
            </a:r>
            <a:r>
              <a:rPr kumimoji="0" lang="en-US" altLang="en-US" sz="2000" b="1" i="0" u="none" strike="noStrike" cap="none" normalizeH="0" baseline="0" dirty="0">
                <a:ln>
                  <a:noFill/>
                </a:ln>
                <a:solidFill>
                  <a:schemeClr val="tx1"/>
                </a:solidFill>
                <a:effectLst/>
                <a:cs typeface="Times New Roman" panose="02020603050405020304" pitchFamily="18" charset="0"/>
              </a:rPr>
              <a:t>government advisory</a:t>
            </a:r>
            <a:r>
              <a:rPr kumimoji="0" lang="en-US" altLang="en-US" sz="2000" b="0" i="0" u="none" strike="noStrike" cap="none" normalizeH="0" baseline="0" dirty="0">
                <a:ln>
                  <a:noFill/>
                </a:ln>
                <a:solidFill>
                  <a:schemeClr val="tx1"/>
                </a:solidFill>
                <a:effectLst/>
                <a:cs typeface="Times New Roman" panose="02020603050405020304" pitchFamily="18" charset="0"/>
              </a:rPr>
              <a:t> and </a:t>
            </a:r>
            <a:r>
              <a:rPr kumimoji="0" lang="en-US" altLang="en-US" sz="2000" b="1" i="0" u="none" strike="noStrike" cap="none" normalizeH="0" baseline="0" dirty="0">
                <a:ln>
                  <a:noFill/>
                </a:ln>
                <a:solidFill>
                  <a:schemeClr val="tx1"/>
                </a:solidFill>
                <a:effectLst/>
                <a:cs typeface="Times New Roman" panose="02020603050405020304" pitchFamily="18" charset="0"/>
              </a:rPr>
              <a:t>citizen engagement tool</a:t>
            </a:r>
            <a:r>
              <a:rPr kumimoji="0" lang="en-US" altLang="en-US" sz="2000" b="0" i="0" u="none" strike="noStrike" cap="none" normalizeH="0" baseline="0" dirty="0">
                <a:ln>
                  <a:noFill/>
                </a:ln>
                <a:solidFill>
                  <a:schemeClr val="tx1"/>
                </a:solidFill>
                <a:effectLst/>
                <a:cs typeface="Times New Roman" panose="02020603050405020304" pitchFamily="18" charset="0"/>
              </a:rPr>
              <a:t>.</a:t>
            </a:r>
          </a:p>
        </p:txBody>
      </p:sp>
      <p:sp>
        <p:nvSpPr>
          <p:cNvPr id="12" name="Rectangle 1">
            <a:extLst>
              <a:ext uri="{FF2B5EF4-FFF2-40B4-BE49-F238E27FC236}">
                <a16:creationId xmlns:a16="http://schemas.microsoft.com/office/drawing/2014/main" id="{B13B4F44-DA30-43B3-9C41-2FC6114A4688}"/>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1">
            <a:extLst>
              <a:ext uri="{FF2B5EF4-FFF2-40B4-BE49-F238E27FC236}">
                <a16:creationId xmlns:a16="http://schemas.microsoft.com/office/drawing/2014/main" id="{46729A29-0F6C-4137-A92D-1423C2ECDE86}"/>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2">
            <a:extLst>
              <a:ext uri="{FF2B5EF4-FFF2-40B4-BE49-F238E27FC236}">
                <a16:creationId xmlns:a16="http://schemas.microsoft.com/office/drawing/2014/main" id="{4537C0E2-4E9E-4D32-ADEF-BB014A73F8A5}"/>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4" name="Picture 13">
            <a:extLst>
              <a:ext uri="{FF2B5EF4-FFF2-40B4-BE49-F238E27FC236}">
                <a16:creationId xmlns:a16="http://schemas.microsoft.com/office/drawing/2014/main" id="{F924C4D3-A4C6-4E68-AC75-BA411F311C84}"/>
              </a:ext>
            </a:extLst>
          </p:cNvPr>
          <p:cNvPicPr>
            <a:picLocks noChangeAspect="1"/>
          </p:cNvPicPr>
          <p:nvPr/>
        </p:nvPicPr>
        <p:blipFill rotWithShape="1">
          <a:blip r:embed="rId3"/>
          <a:srcRect l="1638" t="4633" r="1185" b="4386"/>
          <a:stretch/>
        </p:blipFill>
        <p:spPr>
          <a:xfrm>
            <a:off x="9646083" y="6329896"/>
            <a:ext cx="8077201" cy="3728504"/>
          </a:xfrm>
          <a:prstGeom prst="rect">
            <a:avLst/>
          </a:prstGeom>
          <a:ln w="28575" cap="sq">
            <a:noFill/>
            <a:prstDash val="solid"/>
            <a:miter lim="800000"/>
          </a:ln>
          <a:effectLst>
            <a:outerShdw blurRad="50800" dist="38100" dir="2700000" algn="tl" rotWithShape="0">
              <a:srgbClr val="000000">
                <a:alpha val="43000"/>
              </a:srgbClr>
            </a:outerShdw>
          </a:effectLst>
        </p:spPr>
      </p:pic>
      <p:pic>
        <p:nvPicPr>
          <p:cNvPr id="17" name="Picture 16">
            <a:extLst>
              <a:ext uri="{FF2B5EF4-FFF2-40B4-BE49-F238E27FC236}">
                <a16:creationId xmlns:a16="http://schemas.microsoft.com/office/drawing/2014/main" id="{290E3F89-D42B-4B23-A31A-5F1D62686D5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9787" b="14967"/>
          <a:stretch/>
        </p:blipFill>
        <p:spPr>
          <a:xfrm>
            <a:off x="9357362" y="1509053"/>
            <a:ext cx="8365922" cy="4590217"/>
          </a:xfrm>
          <a:prstGeom prst="rect">
            <a:avLst/>
          </a:prstGeom>
          <a:ln w="28575">
            <a:solidFill>
              <a:schemeClr val="tx1"/>
            </a:solidFill>
          </a:ln>
        </p:spPr>
      </p:pic>
      <p:sp>
        <p:nvSpPr>
          <p:cNvPr id="19" name="TextBox 18">
            <a:extLst>
              <a:ext uri="{FF2B5EF4-FFF2-40B4-BE49-F238E27FC236}">
                <a16:creationId xmlns:a16="http://schemas.microsoft.com/office/drawing/2014/main" id="{E7906995-93FA-4010-9393-538DD0884C01}"/>
              </a:ext>
            </a:extLst>
          </p:cNvPr>
          <p:cNvSpPr txBox="1"/>
          <p:nvPr/>
        </p:nvSpPr>
        <p:spPr>
          <a:xfrm>
            <a:off x="9131670" y="807130"/>
            <a:ext cx="3818947" cy="584775"/>
          </a:xfrm>
          <a:prstGeom prst="rect">
            <a:avLst/>
          </a:prstGeom>
          <a:noFill/>
        </p:spPr>
        <p:txBody>
          <a:bodyPr wrap="square" rtlCol="0">
            <a:spAutoFit/>
          </a:bodyPr>
          <a:lstStyle/>
          <a:p>
            <a:pPr marL="457200" indent="-457200">
              <a:buFont typeface="Wingdings" panose="05000000000000000000" pitchFamily="2" charset="2"/>
              <a:buChar char="q"/>
            </a:pPr>
            <a:r>
              <a:rPr lang="en-US" sz="3200" b="1" u="sng" dirty="0">
                <a:latin typeface="Cambria Math" panose="02040503050406030204" pitchFamily="18" charset="0"/>
                <a:ea typeface="Cambria Math" panose="02040503050406030204" pitchFamily="18" charset="0"/>
              </a:rPr>
              <a:t>Impact </a:t>
            </a:r>
            <a:endParaRPr lang="en-IN" sz="3200" b="1" u="sng" dirty="0">
              <a:latin typeface="Cambria Math" panose="02040503050406030204" pitchFamily="18" charset="0"/>
              <a:ea typeface="Cambria Math" panose="020405030504060302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2">
            <a:extLst>
              <a:ext uri="{FF2B5EF4-FFF2-40B4-BE49-F238E27FC236}">
                <a16:creationId xmlns:a16="http://schemas.microsoft.com/office/drawing/2014/main" id="{B5DFF7D5-F3E6-4E28-965F-48FE121CD113}"/>
              </a:ext>
            </a:extLst>
          </p:cNvPr>
          <p:cNvGrpSpPr/>
          <p:nvPr/>
        </p:nvGrpSpPr>
        <p:grpSpPr>
          <a:xfrm>
            <a:off x="0" y="128863"/>
            <a:ext cx="18288000" cy="575586"/>
            <a:chOff x="0" y="0"/>
            <a:chExt cx="9414331" cy="296301"/>
          </a:xfrm>
          <a:solidFill>
            <a:schemeClr val="accent1">
              <a:lumMod val="75000"/>
            </a:schemeClr>
          </a:solidFill>
        </p:grpSpPr>
        <p:sp>
          <p:nvSpPr>
            <p:cNvPr id="10" name="Freeform 3">
              <a:extLst>
                <a:ext uri="{FF2B5EF4-FFF2-40B4-BE49-F238E27FC236}">
                  <a16:creationId xmlns:a16="http://schemas.microsoft.com/office/drawing/2014/main" id="{14A4BADF-AF5C-434D-A770-98B98BBB6F7B}"/>
                </a:ext>
              </a:extLst>
            </p:cNvPr>
            <p:cNvSpPr/>
            <p:nvPr/>
          </p:nvSpPr>
          <p:spPr>
            <a:xfrm>
              <a:off x="0" y="0"/>
              <a:ext cx="9414331" cy="296301"/>
            </a:xfrm>
            <a:custGeom>
              <a:avLst/>
              <a:gdLst/>
              <a:ahLst/>
              <a:cxnLst/>
              <a:rect l="l" t="t" r="r" b="b"/>
              <a:pathLst>
                <a:path w="9414331" h="296301">
                  <a:moveTo>
                    <a:pt x="0" y="0"/>
                  </a:moveTo>
                  <a:lnTo>
                    <a:pt x="9414331" y="0"/>
                  </a:lnTo>
                  <a:lnTo>
                    <a:pt x="9414331" y="296301"/>
                  </a:lnTo>
                  <a:lnTo>
                    <a:pt x="0" y="296301"/>
                  </a:lnTo>
                  <a:close/>
                </a:path>
              </a:pathLst>
            </a:custGeom>
            <a:grpFill/>
          </p:spPr>
          <p:style>
            <a:lnRef idx="0">
              <a:schemeClr val="accent1"/>
            </a:lnRef>
            <a:fillRef idx="3">
              <a:schemeClr val="accent1"/>
            </a:fillRef>
            <a:effectRef idx="3">
              <a:schemeClr val="accent1"/>
            </a:effectRef>
            <a:fontRef idx="minor">
              <a:schemeClr val="lt1"/>
            </a:fontRef>
          </p:style>
        </p:sp>
        <p:sp>
          <p:nvSpPr>
            <p:cNvPr id="11" name="TextBox 4">
              <a:extLst>
                <a:ext uri="{FF2B5EF4-FFF2-40B4-BE49-F238E27FC236}">
                  <a16:creationId xmlns:a16="http://schemas.microsoft.com/office/drawing/2014/main" id="{D84B77EE-775B-4BD7-A384-07F9CD856C3D}"/>
                </a:ext>
              </a:extLst>
            </p:cNvPr>
            <p:cNvSpPr txBox="1"/>
            <p:nvPr/>
          </p:nvSpPr>
          <p:spPr>
            <a:xfrm>
              <a:off x="0" y="-38100"/>
              <a:ext cx="9414331" cy="334401"/>
            </a:xfrm>
            <a:prstGeom prst="rect">
              <a:avLst/>
            </a:prstGeom>
            <a:grpFill/>
          </p:spPr>
          <p:style>
            <a:lnRef idx="0">
              <a:schemeClr val="accent1"/>
            </a:lnRef>
            <a:fillRef idx="3">
              <a:schemeClr val="accent1"/>
            </a:fillRef>
            <a:effectRef idx="3">
              <a:schemeClr val="accent1"/>
            </a:effectRef>
            <a:fontRef idx="minor">
              <a:schemeClr val="lt1"/>
            </a:fontRef>
          </p:style>
          <p:txBody>
            <a:bodyPr lIns="50801" tIns="50801" rIns="50801" bIns="50801" rtlCol="0" anchor="ctr"/>
            <a:lstStyle/>
            <a:p>
              <a:pPr algn="ctr">
                <a:lnSpc>
                  <a:spcPts val="2663"/>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1">
            <a:extLst>
              <a:ext uri="{FF2B5EF4-FFF2-40B4-BE49-F238E27FC236}">
                <a16:creationId xmlns:a16="http://schemas.microsoft.com/office/drawing/2014/main" id="{F9B69E05-BA31-4461-911F-CE0943F642CE}"/>
              </a:ext>
            </a:extLst>
          </p:cNvPr>
          <p:cNvSpPr txBox="1"/>
          <p:nvPr/>
        </p:nvSpPr>
        <p:spPr>
          <a:xfrm>
            <a:off x="6625208" y="54851"/>
            <a:ext cx="3850734" cy="584775"/>
          </a:xfrm>
          <a:prstGeom prst="rect">
            <a:avLst/>
          </a:prstGeom>
          <a:noFill/>
        </p:spPr>
        <p:txBody>
          <a:bodyPr wrap="none" rtlCol="0">
            <a:spAutoFit/>
          </a:bodyPr>
          <a:lstStyle/>
          <a:p>
            <a:r>
              <a:rPr lang="en-US" sz="3200" b="1" dirty="0">
                <a:solidFill>
                  <a:schemeClr val="bg1"/>
                </a:solidFill>
                <a:latin typeface="Cambria Math" panose="02040503050406030204" pitchFamily="18" charset="0"/>
                <a:ea typeface="Cambria Math" panose="02040503050406030204" pitchFamily="18" charset="0"/>
              </a:rPr>
              <a:t>Flowchart / Diagram</a:t>
            </a:r>
            <a:endParaRPr lang="en-IN" sz="3200" b="1" dirty="0">
              <a:solidFill>
                <a:schemeClr val="bg1"/>
              </a:solidFill>
              <a:latin typeface="Cambria Math" panose="02040503050406030204" pitchFamily="18" charset="0"/>
              <a:ea typeface="Cambria Math" panose="02040503050406030204" pitchFamily="18" charset="0"/>
            </a:endParaRPr>
          </a:p>
        </p:txBody>
      </p:sp>
      <p:pic>
        <p:nvPicPr>
          <p:cNvPr id="3" name="Picture 2" descr="A diagram of a budget">
            <a:extLst>
              <a:ext uri="{FF2B5EF4-FFF2-40B4-BE49-F238E27FC236}">
                <a16:creationId xmlns:a16="http://schemas.microsoft.com/office/drawing/2014/main" id="{6F02E5E8-509F-A99E-E8A8-7F8F87D96A08}"/>
              </a:ext>
            </a:extLst>
          </p:cNvPr>
          <p:cNvPicPr>
            <a:picLocks noChangeAspect="1"/>
          </p:cNvPicPr>
          <p:nvPr/>
        </p:nvPicPr>
        <p:blipFill>
          <a:blip r:embed="rId2"/>
          <a:srcRect l="17263" t="11135" r="14664" b="694"/>
          <a:stretch>
            <a:fillRect/>
          </a:stretch>
        </p:blipFill>
        <p:spPr>
          <a:xfrm>
            <a:off x="3264202" y="1188271"/>
            <a:ext cx="11759595" cy="8969866"/>
          </a:xfrm>
          <a:prstGeom prst="rect">
            <a:avLst/>
          </a:prstGeom>
        </p:spPr>
      </p:pic>
    </p:spTree>
    <p:extLst>
      <p:ext uri="{BB962C8B-B14F-4D97-AF65-F5344CB8AC3E}">
        <p14:creationId xmlns:p14="http://schemas.microsoft.com/office/powerpoint/2010/main" val="6070098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
            <a:extLst>
              <a:ext uri="{FF2B5EF4-FFF2-40B4-BE49-F238E27FC236}">
                <a16:creationId xmlns:a16="http://schemas.microsoft.com/office/drawing/2014/main" id="{6291CD7B-0A7F-4027-A6B4-B1604216C72D}"/>
              </a:ext>
            </a:extLst>
          </p:cNvPr>
          <p:cNvGrpSpPr/>
          <p:nvPr/>
        </p:nvGrpSpPr>
        <p:grpSpPr>
          <a:xfrm>
            <a:off x="0" y="114233"/>
            <a:ext cx="18288000" cy="575586"/>
            <a:chOff x="0" y="0"/>
            <a:chExt cx="9414331" cy="296301"/>
          </a:xfrm>
          <a:solidFill>
            <a:schemeClr val="accent1">
              <a:lumMod val="75000"/>
            </a:schemeClr>
          </a:solidFill>
        </p:grpSpPr>
        <p:sp>
          <p:nvSpPr>
            <p:cNvPr id="5" name="Freeform 3">
              <a:extLst>
                <a:ext uri="{FF2B5EF4-FFF2-40B4-BE49-F238E27FC236}">
                  <a16:creationId xmlns:a16="http://schemas.microsoft.com/office/drawing/2014/main" id="{FD39AD51-C42A-4E34-9327-FC490B2A9BDB}"/>
                </a:ext>
              </a:extLst>
            </p:cNvPr>
            <p:cNvSpPr/>
            <p:nvPr/>
          </p:nvSpPr>
          <p:spPr>
            <a:xfrm>
              <a:off x="0" y="0"/>
              <a:ext cx="9414331" cy="296301"/>
            </a:xfrm>
            <a:custGeom>
              <a:avLst/>
              <a:gdLst/>
              <a:ahLst/>
              <a:cxnLst/>
              <a:rect l="l" t="t" r="r" b="b"/>
              <a:pathLst>
                <a:path w="9414331" h="296301">
                  <a:moveTo>
                    <a:pt x="0" y="0"/>
                  </a:moveTo>
                  <a:lnTo>
                    <a:pt x="9414331" y="0"/>
                  </a:lnTo>
                  <a:lnTo>
                    <a:pt x="9414331" y="296301"/>
                  </a:lnTo>
                  <a:lnTo>
                    <a:pt x="0" y="296301"/>
                  </a:lnTo>
                  <a:close/>
                </a:path>
              </a:pathLst>
            </a:custGeom>
            <a:grpFill/>
          </p:spPr>
          <p:style>
            <a:lnRef idx="0">
              <a:schemeClr val="accent1"/>
            </a:lnRef>
            <a:fillRef idx="3">
              <a:schemeClr val="accent1"/>
            </a:fillRef>
            <a:effectRef idx="3">
              <a:schemeClr val="accent1"/>
            </a:effectRef>
            <a:fontRef idx="minor">
              <a:schemeClr val="lt1"/>
            </a:fontRef>
          </p:style>
        </p:sp>
        <p:sp>
          <p:nvSpPr>
            <p:cNvPr id="6" name="TextBox 4">
              <a:extLst>
                <a:ext uri="{FF2B5EF4-FFF2-40B4-BE49-F238E27FC236}">
                  <a16:creationId xmlns:a16="http://schemas.microsoft.com/office/drawing/2014/main" id="{4DCDC1CC-E733-4C7A-9C66-A46767C14D67}"/>
                </a:ext>
              </a:extLst>
            </p:cNvPr>
            <p:cNvSpPr txBox="1"/>
            <p:nvPr/>
          </p:nvSpPr>
          <p:spPr>
            <a:xfrm>
              <a:off x="0" y="-38100"/>
              <a:ext cx="9414331" cy="334401"/>
            </a:xfrm>
            <a:prstGeom prst="rect">
              <a:avLst/>
            </a:prstGeom>
            <a:grpFill/>
          </p:spPr>
          <p:style>
            <a:lnRef idx="0">
              <a:schemeClr val="accent1"/>
            </a:lnRef>
            <a:fillRef idx="3">
              <a:schemeClr val="accent1"/>
            </a:fillRef>
            <a:effectRef idx="3">
              <a:schemeClr val="accent1"/>
            </a:effectRef>
            <a:fontRef idx="minor">
              <a:schemeClr val="lt1"/>
            </a:fontRef>
          </p:style>
          <p:txBody>
            <a:bodyPr lIns="50800" tIns="50800" rIns="50800" bIns="50800" rtlCol="0" anchor="ctr"/>
            <a:lstStyle/>
            <a:p>
              <a:pPr algn="ctr">
                <a:lnSpc>
                  <a:spcPts val="2660"/>
                </a:lnSpc>
                <a:spcBef>
                  <a:spcPct val="0"/>
                </a:spcBef>
              </a:pPr>
              <a:endParaRPr/>
            </a:p>
          </p:txBody>
        </p:sp>
      </p:grpSp>
      <p:sp>
        <p:nvSpPr>
          <p:cNvPr id="8" name="TextBox 7">
            <a:extLst>
              <a:ext uri="{FF2B5EF4-FFF2-40B4-BE49-F238E27FC236}">
                <a16:creationId xmlns:a16="http://schemas.microsoft.com/office/drawing/2014/main" id="{78EF8B76-601A-4E33-BBF0-432C73FCA698}"/>
              </a:ext>
            </a:extLst>
          </p:cNvPr>
          <p:cNvSpPr txBox="1"/>
          <p:nvPr/>
        </p:nvSpPr>
        <p:spPr>
          <a:xfrm>
            <a:off x="3872168" y="40221"/>
            <a:ext cx="10165977" cy="1133644"/>
          </a:xfrm>
          <a:prstGeom prst="rect">
            <a:avLst/>
          </a:prstGeom>
          <a:noFill/>
        </p:spPr>
        <p:txBody>
          <a:bodyPr wrap="square">
            <a:spAutoFit/>
          </a:bodyPr>
          <a:lstStyle/>
          <a:p>
            <a:pPr algn="ctr">
              <a:lnSpc>
                <a:spcPct val="109996"/>
              </a:lnSpc>
            </a:pPr>
            <a:r>
              <a:rPr lang="en-US" sz="3200" b="1" i="0" u="none" strike="noStrike" cap="none" dirty="0">
                <a:solidFill>
                  <a:srgbClr val="FFFFFF"/>
                </a:solidFill>
                <a:latin typeface="Cambria Math" panose="02040503050406030204" pitchFamily="18" charset="0"/>
                <a:ea typeface="Cambria Math" panose="02040503050406030204" pitchFamily="18" charset="0"/>
                <a:sym typeface="Arial"/>
              </a:rPr>
              <a:t>FLOWCHART / DIAGRAM   (Explainer text)</a:t>
            </a:r>
            <a:endParaRPr lang="en-US" sz="3200" b="1" dirty="0">
              <a:latin typeface="Cambria Math" panose="02040503050406030204" pitchFamily="18" charset="0"/>
              <a:ea typeface="Cambria Math" panose="02040503050406030204" pitchFamily="18" charset="0"/>
            </a:endParaRPr>
          </a:p>
          <a:p>
            <a:pPr marL="0" marR="0" lvl="0" indent="0" algn="ctr" rtl="0">
              <a:lnSpc>
                <a:spcPct val="109996"/>
              </a:lnSpc>
              <a:spcBef>
                <a:spcPts val="0"/>
              </a:spcBef>
              <a:spcAft>
                <a:spcPts val="0"/>
              </a:spcAft>
              <a:buNone/>
            </a:pPr>
            <a:r>
              <a:rPr lang="en-US" sz="3200" b="1" i="0" u="none" strike="noStrike" cap="none" dirty="0">
                <a:solidFill>
                  <a:srgbClr val="FFFFFF"/>
                </a:solidFill>
                <a:latin typeface="Cambria Math" panose="02040503050406030204" pitchFamily="18" charset="0"/>
                <a:ea typeface="Cambria Math" panose="02040503050406030204" pitchFamily="18" charset="0"/>
                <a:sym typeface="Arial"/>
              </a:rPr>
              <a:t>)</a:t>
            </a:r>
            <a:endParaRPr lang="en-US" sz="3200" b="1" dirty="0">
              <a:latin typeface="Cambria Math" panose="02040503050406030204" pitchFamily="18" charset="0"/>
              <a:ea typeface="Cambria Math" panose="02040503050406030204" pitchFamily="18" charset="0"/>
            </a:endParaRPr>
          </a:p>
        </p:txBody>
      </p:sp>
      <p:sp>
        <p:nvSpPr>
          <p:cNvPr id="2" name="TextBox 1">
            <a:extLst>
              <a:ext uri="{FF2B5EF4-FFF2-40B4-BE49-F238E27FC236}">
                <a16:creationId xmlns:a16="http://schemas.microsoft.com/office/drawing/2014/main" id="{15096EB4-5A8B-3E48-F55D-47680F0C5372}"/>
              </a:ext>
            </a:extLst>
          </p:cNvPr>
          <p:cNvSpPr txBox="1"/>
          <p:nvPr/>
        </p:nvSpPr>
        <p:spPr>
          <a:xfrm>
            <a:off x="251166" y="804107"/>
            <a:ext cx="9778202" cy="2962513"/>
          </a:xfrm>
          <a:prstGeom prst="roundRect">
            <a:avLst/>
          </a:prstGeom>
          <a:solidFill>
            <a:srgbClr val="7593AF"/>
          </a:solidFill>
        </p:spPr>
        <p:style>
          <a:lnRef idx="0">
            <a:schemeClr val="accent1"/>
          </a:lnRef>
          <a:fillRef idx="3">
            <a:schemeClr val="accent1"/>
          </a:fillRef>
          <a:effectRef idx="3">
            <a:schemeClr val="accent1"/>
          </a:effectRef>
          <a:fontRef idx="minor">
            <a:schemeClr val="lt1"/>
          </a:fontRef>
        </p:style>
        <p:txBody>
          <a:bodyPr wrap="square" rtlCol="0">
            <a:spAutoFit/>
          </a:bodyPr>
          <a:lstStyle/>
          <a:p>
            <a:pPr lvl="0" eaLnBrk="0" fontAlgn="base" hangingPunct="0">
              <a:lnSpc>
                <a:spcPct val="150000"/>
              </a:lnSpc>
              <a:spcBef>
                <a:spcPct val="0"/>
              </a:spcBef>
              <a:spcAft>
                <a:spcPct val="0"/>
              </a:spcAft>
              <a:buClrTx/>
            </a:pPr>
            <a:r>
              <a:rPr lang="en-US" altLang="en-US" sz="3200" b="1" dirty="0">
                <a:solidFill>
                  <a:schemeClr val="tx1"/>
                </a:solidFill>
                <a:latin typeface="Cambria Math" panose="02040503050406030204" pitchFamily="18" charset="0"/>
                <a:ea typeface="Cambria Math" panose="02040503050406030204" pitchFamily="18" charset="0"/>
              </a:rPr>
              <a:t>Data Acquisition</a:t>
            </a:r>
            <a:r>
              <a:rPr lang="en-US" altLang="en-US" sz="3200" dirty="0">
                <a:solidFill>
                  <a:schemeClr val="tx1"/>
                </a:solidFill>
                <a:latin typeface="Cambria Math" panose="02040503050406030204" pitchFamily="18" charset="0"/>
                <a:ea typeface="Cambria Math" panose="02040503050406030204" pitchFamily="18" charset="0"/>
              </a:rPr>
              <a:t>: </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dirty="0">
                <a:solidFill>
                  <a:schemeClr val="tx1"/>
                </a:solidFill>
                <a:latin typeface="Cambria Math" panose="02040503050406030204" pitchFamily="18" charset="0"/>
                <a:ea typeface="Cambria Math" panose="02040503050406030204" pitchFamily="18" charset="0"/>
              </a:rPr>
              <a:t>	</a:t>
            </a:r>
            <a:r>
              <a:rPr lang="en-US" altLang="en-US" sz="2400" dirty="0">
                <a:solidFill>
                  <a:schemeClr val="tx1"/>
                </a:solidFill>
                <a:latin typeface="Arial" panose="020B0604020202020204" pitchFamily="34" charset="0"/>
              </a:rPr>
              <a:t>The system gathers data from key sources like NASA (for disaster forecasting), RBI and IMF (economic stats), government reports (past budget records), and public opinion (social media, surveys).</a:t>
            </a:r>
            <a:endParaRPr lang="en-US" altLang="en-US" sz="2000" dirty="0">
              <a:solidFill>
                <a:schemeClr val="tx1"/>
              </a:solidFill>
              <a:latin typeface="Arial" panose="020B0604020202020204" pitchFamily="34" charset="0"/>
            </a:endParaRPr>
          </a:p>
          <a:p>
            <a:pPr lvl="0" eaLnBrk="0" fontAlgn="base" hangingPunct="0">
              <a:spcBef>
                <a:spcPct val="0"/>
              </a:spcBef>
              <a:spcAft>
                <a:spcPct val="0"/>
              </a:spcAft>
              <a:buClrTx/>
            </a:pPr>
            <a:endParaRPr lang="en-US" altLang="en-US" sz="2400" dirty="0">
              <a:solidFill>
                <a:schemeClr val="tx1"/>
              </a:solidFill>
              <a:latin typeface="Arial" panose="020B0604020202020204" pitchFamily="34" charset="0"/>
            </a:endParaRPr>
          </a:p>
        </p:txBody>
      </p:sp>
      <p:sp>
        <p:nvSpPr>
          <p:cNvPr id="9" name="TextBox 8">
            <a:extLst>
              <a:ext uri="{FF2B5EF4-FFF2-40B4-BE49-F238E27FC236}">
                <a16:creationId xmlns:a16="http://schemas.microsoft.com/office/drawing/2014/main" id="{7E31E6F7-4BA7-16E0-6D7D-9D2975BB5F44}"/>
              </a:ext>
            </a:extLst>
          </p:cNvPr>
          <p:cNvSpPr txBox="1"/>
          <p:nvPr/>
        </p:nvSpPr>
        <p:spPr>
          <a:xfrm>
            <a:off x="10326914" y="1097928"/>
            <a:ext cx="7709918" cy="2826306"/>
          </a:xfrm>
          <a:prstGeom prst="roundRect">
            <a:avLst/>
          </a:prstGeom>
          <a:solidFill>
            <a:srgbClr val="D1DBE4"/>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lvl="0" eaLnBrk="0" fontAlgn="base" hangingPunct="0">
              <a:lnSpc>
                <a:spcPct val="150000"/>
              </a:lnSpc>
              <a:spcBef>
                <a:spcPct val="0"/>
              </a:spcBef>
              <a:spcAft>
                <a:spcPct val="0"/>
              </a:spcAft>
              <a:buClrTx/>
            </a:pPr>
            <a:r>
              <a:rPr lang="en-US" altLang="en-US" sz="3200" b="1" dirty="0">
                <a:solidFill>
                  <a:schemeClr val="tx1"/>
                </a:solidFill>
                <a:latin typeface="Cambria Math" panose="02040503050406030204" pitchFamily="18" charset="0"/>
                <a:ea typeface="Cambria Math" panose="02040503050406030204" pitchFamily="18" charset="0"/>
              </a:rPr>
              <a:t>Blockchain Ledger:</a:t>
            </a:r>
            <a:endParaRPr lang="en-US" altLang="en-US" sz="2400" b="1" dirty="0">
              <a:solidFill>
                <a:schemeClr val="tx1"/>
              </a:solidFill>
              <a:latin typeface="Arial" panose="020B0604020202020204" pitchFamily="34" charset="0"/>
            </a:endParaRPr>
          </a:p>
          <a:p>
            <a:pPr marL="342900" lvl="0" indent="-342900" eaLnBrk="0" fontAlgn="base" hangingPunct="0">
              <a:spcBef>
                <a:spcPct val="0"/>
              </a:spcBef>
              <a:spcAft>
                <a:spcPct val="0"/>
              </a:spcAft>
              <a:buClrTx/>
              <a:buFont typeface="Wingdings" panose="05000000000000000000" pitchFamily="2" charset="2"/>
              <a:buChar char="Ø"/>
            </a:pPr>
            <a:r>
              <a:rPr lang="en-US" altLang="en-US" sz="2400" b="1" dirty="0">
                <a:solidFill>
                  <a:schemeClr val="tx1"/>
                </a:solidFill>
                <a:latin typeface="Arial" panose="020B0604020202020204" pitchFamily="34" charset="0"/>
              </a:rPr>
              <a:t>Hyperledger</a:t>
            </a:r>
            <a:r>
              <a:rPr lang="en-US" altLang="en-US" sz="2400" dirty="0">
                <a:solidFill>
                  <a:schemeClr val="tx1"/>
                </a:solidFill>
                <a:latin typeface="Arial" panose="020B0604020202020204" pitchFamily="34" charset="0"/>
              </a:rPr>
              <a:t> tracks internal government fund flow.</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b="1" dirty="0">
                <a:solidFill>
                  <a:schemeClr val="tx1"/>
                </a:solidFill>
                <a:latin typeface="Arial" panose="020B0604020202020204" pitchFamily="34" charset="0"/>
              </a:rPr>
              <a:t>Voting Portal</a:t>
            </a:r>
            <a:r>
              <a:rPr lang="en-US" altLang="en-US" sz="2400" dirty="0">
                <a:solidFill>
                  <a:schemeClr val="tx1"/>
                </a:solidFill>
                <a:latin typeface="Arial" panose="020B0604020202020204" pitchFamily="34" charset="0"/>
              </a:rPr>
              <a:t> records citizen votes on budget priorities using blockchain for full transparency.</a:t>
            </a:r>
          </a:p>
          <a:p>
            <a:pPr lvl="0" eaLnBrk="0" fontAlgn="base" hangingPunct="0">
              <a:spcBef>
                <a:spcPct val="0"/>
              </a:spcBef>
              <a:spcAft>
                <a:spcPct val="0"/>
              </a:spcAft>
              <a:buClrTx/>
            </a:pPr>
            <a:endParaRPr lang="en-US" altLang="en-US" sz="2000" dirty="0">
              <a:solidFill>
                <a:schemeClr val="tx1"/>
              </a:solidFill>
              <a:latin typeface="Arial" panose="020B0604020202020204" pitchFamily="34" charset="0"/>
            </a:endParaRPr>
          </a:p>
          <a:p>
            <a:endParaRPr lang="en-IN" sz="2000" dirty="0"/>
          </a:p>
        </p:txBody>
      </p:sp>
      <p:sp>
        <p:nvSpPr>
          <p:cNvPr id="10" name="TextBox 9">
            <a:extLst>
              <a:ext uri="{FF2B5EF4-FFF2-40B4-BE49-F238E27FC236}">
                <a16:creationId xmlns:a16="http://schemas.microsoft.com/office/drawing/2014/main" id="{2F3D10F7-5A29-CA38-7E64-61A58C0BF1F9}"/>
              </a:ext>
            </a:extLst>
          </p:cNvPr>
          <p:cNvSpPr txBox="1"/>
          <p:nvPr/>
        </p:nvSpPr>
        <p:spPr>
          <a:xfrm>
            <a:off x="251166" y="3853804"/>
            <a:ext cx="9778203" cy="6291858"/>
          </a:xfrm>
          <a:prstGeom prst="roundRect">
            <a:avLst>
              <a:gd name="adj" fmla="val 8430"/>
            </a:avLst>
          </a:prstGeom>
          <a:solidFill>
            <a:srgbClr val="D1DBE4"/>
          </a:solidFill>
        </p:spPr>
        <p:style>
          <a:lnRef idx="0">
            <a:schemeClr val="accent4"/>
          </a:lnRef>
          <a:fillRef idx="3">
            <a:schemeClr val="accent4"/>
          </a:fillRef>
          <a:effectRef idx="3">
            <a:schemeClr val="accent4"/>
          </a:effectRef>
          <a:fontRef idx="minor">
            <a:schemeClr val="lt1"/>
          </a:fontRef>
        </p:style>
        <p:txBody>
          <a:bodyPr wrap="square" rtlCol="0">
            <a:spAutoFit/>
          </a:bodyPr>
          <a:lstStyle/>
          <a:p>
            <a:pPr lvl="0" eaLnBrk="0" fontAlgn="base" hangingPunct="0">
              <a:lnSpc>
                <a:spcPct val="150000"/>
              </a:lnSpc>
              <a:spcBef>
                <a:spcPct val="0"/>
              </a:spcBef>
              <a:spcAft>
                <a:spcPct val="0"/>
              </a:spcAft>
              <a:buClrTx/>
            </a:pPr>
            <a:r>
              <a:rPr lang="en-US" altLang="en-US" sz="3200" b="1" dirty="0">
                <a:solidFill>
                  <a:schemeClr val="tx1"/>
                </a:solidFill>
                <a:latin typeface="Cambria Math" panose="02040503050406030204" pitchFamily="18" charset="0"/>
                <a:ea typeface="Cambria Math" panose="02040503050406030204" pitchFamily="18" charset="0"/>
              </a:rPr>
              <a:t>AI and ML Engine</a:t>
            </a:r>
            <a:r>
              <a:rPr lang="en-US" altLang="en-US" sz="3200" dirty="0">
                <a:solidFill>
                  <a:schemeClr val="tx1"/>
                </a:solidFill>
                <a:latin typeface="Cambria Math" panose="02040503050406030204" pitchFamily="18" charset="0"/>
                <a:ea typeface="Cambria Math" panose="02040503050406030204" pitchFamily="18" charset="0"/>
              </a:rPr>
              <a:t>: </a:t>
            </a:r>
            <a:endParaRPr lang="en-US" altLang="en-US" sz="2400" b="1" dirty="0">
              <a:solidFill>
                <a:schemeClr val="tx1"/>
              </a:solidFill>
              <a:latin typeface="Cambria Math" panose="02040503050406030204" pitchFamily="18" charset="0"/>
              <a:ea typeface="Cambria Math" panose="02040503050406030204" pitchFamily="18" charset="0"/>
            </a:endParaRPr>
          </a:p>
          <a:p>
            <a:pPr marL="342900" lvl="0" indent="-342900" eaLnBrk="0" fontAlgn="base" hangingPunct="0">
              <a:spcBef>
                <a:spcPct val="0"/>
              </a:spcBef>
              <a:spcAft>
                <a:spcPct val="0"/>
              </a:spcAft>
              <a:buClrTx/>
              <a:buFont typeface="Wingdings" panose="05000000000000000000" pitchFamily="2" charset="2"/>
              <a:buChar char="Ø"/>
            </a:pPr>
            <a:r>
              <a:rPr lang="en-US" altLang="en-US" sz="2400" b="1" dirty="0">
                <a:solidFill>
                  <a:schemeClr val="tx1"/>
                </a:solidFill>
                <a:latin typeface="Arial" panose="020B0604020202020204" pitchFamily="34" charset="0"/>
              </a:rPr>
              <a:t>Budget Allocation</a:t>
            </a:r>
            <a:r>
              <a:rPr lang="en-US" altLang="en-US" sz="2400" dirty="0">
                <a:solidFill>
                  <a:schemeClr val="tx1"/>
                </a:solidFill>
                <a:latin typeface="Arial" panose="020B0604020202020204" pitchFamily="34" charset="0"/>
              </a:rPr>
              <a:t> – Distributes budget intelligently across sectors.</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b="1" dirty="0">
                <a:solidFill>
                  <a:schemeClr val="tx1"/>
                </a:solidFill>
                <a:latin typeface="Arial" panose="020B0604020202020204" pitchFamily="34" charset="0"/>
              </a:rPr>
              <a:t>Forecasting</a:t>
            </a:r>
            <a:r>
              <a:rPr lang="en-US" altLang="en-US" sz="2400" dirty="0">
                <a:solidFill>
                  <a:schemeClr val="tx1"/>
                </a:solidFill>
                <a:latin typeface="Arial" panose="020B0604020202020204" pitchFamily="34" charset="0"/>
              </a:rPr>
              <a:t> – Predicts future needs using historical and real-time data.</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b="1" dirty="0">
                <a:solidFill>
                  <a:schemeClr val="tx1"/>
                </a:solidFill>
                <a:latin typeface="Arial" panose="020B0604020202020204" pitchFamily="34" charset="0"/>
              </a:rPr>
              <a:t>Fraud Detection</a:t>
            </a:r>
            <a:r>
              <a:rPr lang="en-US" altLang="en-US" sz="2400" dirty="0">
                <a:solidFill>
                  <a:schemeClr val="tx1"/>
                </a:solidFill>
                <a:latin typeface="Arial" panose="020B0604020202020204" pitchFamily="34" charset="0"/>
              </a:rPr>
              <a:t> – Identifies suspicious financial activities or misallocations.</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b="1" dirty="0">
                <a:solidFill>
                  <a:schemeClr val="tx1"/>
                </a:solidFill>
                <a:latin typeface="Arial" panose="020B0604020202020204" pitchFamily="34" charset="0"/>
              </a:rPr>
              <a:t>Emergency Fund Prediction</a:t>
            </a:r>
            <a:r>
              <a:rPr lang="en-US" altLang="en-US" sz="2400" dirty="0">
                <a:solidFill>
                  <a:schemeClr val="tx1"/>
                </a:solidFill>
                <a:latin typeface="Arial" panose="020B0604020202020204" pitchFamily="34" charset="0"/>
              </a:rPr>
              <a:t> – Anticipates future disasters and allocates funds proactively.</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b="1" dirty="0">
                <a:solidFill>
                  <a:schemeClr val="tx1"/>
                </a:solidFill>
                <a:latin typeface="Arial" panose="020B0604020202020204" pitchFamily="34" charset="0"/>
              </a:rPr>
              <a:t>Tax Optimization Module</a:t>
            </a:r>
            <a:r>
              <a:rPr lang="en-US" altLang="en-US" sz="2400" dirty="0">
                <a:solidFill>
                  <a:schemeClr val="tx1"/>
                </a:solidFill>
                <a:latin typeface="Arial" panose="020B0604020202020204" pitchFamily="34" charset="0"/>
              </a:rPr>
              <a:t>: Analyzes budget impact on taxation, ensuring optimal revenue generation.</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b="1" dirty="0">
                <a:solidFill>
                  <a:schemeClr val="tx1"/>
                </a:solidFill>
                <a:latin typeface="Arial" panose="020B0604020202020204" pitchFamily="34" charset="0"/>
              </a:rPr>
              <a:t>Legal Compliance Analysis</a:t>
            </a:r>
            <a:r>
              <a:rPr lang="en-US" altLang="en-US" sz="2400" dirty="0">
                <a:solidFill>
                  <a:schemeClr val="tx1"/>
                </a:solidFill>
                <a:latin typeface="Arial" panose="020B0604020202020204" pitchFamily="34" charset="0"/>
              </a:rPr>
              <a:t>: Verifies whether budget decisions adhere to legal norms and frameworks.</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b="1" dirty="0">
                <a:solidFill>
                  <a:schemeClr val="tx1"/>
                </a:solidFill>
                <a:latin typeface="Arial" panose="020B0604020202020204" pitchFamily="34" charset="0"/>
              </a:rPr>
              <a:t>Tax Compliance Analysis</a:t>
            </a:r>
            <a:r>
              <a:rPr lang="en-US" altLang="en-US" sz="2400" dirty="0">
                <a:solidFill>
                  <a:schemeClr val="tx1"/>
                </a:solidFill>
                <a:latin typeface="Arial" panose="020B0604020202020204" pitchFamily="34" charset="0"/>
              </a:rPr>
              <a:t>: Detects tax fraud, evasion patterns, and pending litigations using AI.</a:t>
            </a:r>
          </a:p>
        </p:txBody>
      </p:sp>
      <p:sp>
        <p:nvSpPr>
          <p:cNvPr id="11" name="TextBox 10">
            <a:extLst>
              <a:ext uri="{FF2B5EF4-FFF2-40B4-BE49-F238E27FC236}">
                <a16:creationId xmlns:a16="http://schemas.microsoft.com/office/drawing/2014/main" id="{87E9BF36-BCDF-559B-D77C-D01AADE005D3}"/>
              </a:ext>
            </a:extLst>
          </p:cNvPr>
          <p:cNvSpPr txBox="1"/>
          <p:nvPr/>
        </p:nvSpPr>
        <p:spPr>
          <a:xfrm>
            <a:off x="10326916" y="7557719"/>
            <a:ext cx="7709916" cy="2587943"/>
          </a:xfrm>
          <a:prstGeom prst="roundRect">
            <a:avLst/>
          </a:prstGeom>
          <a:solidFill>
            <a:srgbClr val="7593AF"/>
          </a:solidFill>
        </p:spPr>
        <p:style>
          <a:lnRef idx="0">
            <a:schemeClr val="accent5"/>
          </a:lnRef>
          <a:fillRef idx="3">
            <a:schemeClr val="accent5"/>
          </a:fillRef>
          <a:effectRef idx="3">
            <a:schemeClr val="accent5"/>
          </a:effectRef>
          <a:fontRef idx="minor">
            <a:schemeClr val="lt1"/>
          </a:fontRef>
        </p:style>
        <p:txBody>
          <a:bodyPr wrap="square" rtlCol="0">
            <a:spAutoFit/>
          </a:bodyPr>
          <a:lstStyle/>
          <a:p>
            <a:pPr lvl="0" eaLnBrk="0" fontAlgn="base" hangingPunct="0">
              <a:lnSpc>
                <a:spcPct val="150000"/>
              </a:lnSpc>
              <a:spcBef>
                <a:spcPct val="0"/>
              </a:spcBef>
              <a:spcAft>
                <a:spcPct val="0"/>
              </a:spcAft>
              <a:buClrTx/>
            </a:pPr>
            <a:r>
              <a:rPr lang="en-US" altLang="en-US" sz="3600" b="1" dirty="0">
                <a:solidFill>
                  <a:schemeClr val="tx1"/>
                </a:solidFill>
                <a:latin typeface="Cambria Math" panose="02040503050406030204" pitchFamily="18" charset="0"/>
                <a:ea typeface="Cambria Math" panose="02040503050406030204" pitchFamily="18" charset="0"/>
              </a:rPr>
              <a:t>User Interaction Points</a:t>
            </a:r>
            <a:r>
              <a:rPr lang="en-US" altLang="en-US" sz="3600" dirty="0">
                <a:solidFill>
                  <a:schemeClr val="tx1"/>
                </a:solidFill>
                <a:latin typeface="Cambria Math" panose="02040503050406030204" pitchFamily="18" charset="0"/>
                <a:ea typeface="Cambria Math" panose="02040503050406030204" pitchFamily="18" charset="0"/>
              </a:rPr>
              <a:t>:</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dirty="0">
                <a:solidFill>
                  <a:schemeClr val="tx1"/>
                </a:solidFill>
                <a:latin typeface="Arial" panose="020B0604020202020204" pitchFamily="34" charset="0"/>
              </a:rPr>
              <a:t>Citizens input feedback and vote.</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dirty="0">
                <a:solidFill>
                  <a:schemeClr val="tx1"/>
                </a:solidFill>
                <a:latin typeface="Arial" panose="020B0604020202020204" pitchFamily="34" charset="0"/>
              </a:rPr>
              <a:t>Final output is delivered to both public and government for action.</a:t>
            </a:r>
          </a:p>
          <a:p>
            <a:endParaRPr lang="en-IN" sz="2000" dirty="0"/>
          </a:p>
        </p:txBody>
      </p:sp>
      <p:sp>
        <p:nvSpPr>
          <p:cNvPr id="12" name="TextBox 11">
            <a:extLst>
              <a:ext uri="{FF2B5EF4-FFF2-40B4-BE49-F238E27FC236}">
                <a16:creationId xmlns:a16="http://schemas.microsoft.com/office/drawing/2014/main" id="{2CD2DECE-688B-73A0-1403-F1F9E7FF7C13}"/>
              </a:ext>
            </a:extLst>
          </p:cNvPr>
          <p:cNvSpPr txBox="1"/>
          <p:nvPr/>
        </p:nvSpPr>
        <p:spPr>
          <a:xfrm>
            <a:off x="10326914" y="4190836"/>
            <a:ext cx="7709919" cy="2894409"/>
          </a:xfrm>
          <a:prstGeom prst="roundRect">
            <a:avLst/>
          </a:prstGeom>
          <a:solidFill>
            <a:srgbClr val="A3B7CA"/>
          </a:solidFill>
        </p:spPr>
        <p:style>
          <a:lnRef idx="0">
            <a:schemeClr val="accent6"/>
          </a:lnRef>
          <a:fillRef idx="3">
            <a:schemeClr val="accent6"/>
          </a:fillRef>
          <a:effectRef idx="3">
            <a:schemeClr val="accent6"/>
          </a:effectRef>
          <a:fontRef idx="minor">
            <a:schemeClr val="lt1"/>
          </a:fontRef>
        </p:style>
        <p:txBody>
          <a:bodyPr wrap="square" rtlCol="0">
            <a:spAutoFit/>
          </a:bodyPr>
          <a:lstStyle/>
          <a:p>
            <a:pPr lvl="0" eaLnBrk="0" fontAlgn="base" hangingPunct="0">
              <a:lnSpc>
                <a:spcPct val="150000"/>
              </a:lnSpc>
              <a:spcBef>
                <a:spcPct val="0"/>
              </a:spcBef>
              <a:spcAft>
                <a:spcPct val="0"/>
              </a:spcAft>
              <a:buClrTx/>
            </a:pPr>
            <a:r>
              <a:rPr lang="en-US" altLang="en-US" sz="3600" b="1" dirty="0">
                <a:solidFill>
                  <a:schemeClr val="tx1"/>
                </a:solidFill>
                <a:latin typeface="Cambria Math" panose="02040503050406030204" pitchFamily="18" charset="0"/>
                <a:ea typeface="Cambria Math" panose="02040503050406030204" pitchFamily="18" charset="0"/>
              </a:rPr>
              <a:t>Dashboard Layer</a:t>
            </a:r>
            <a:r>
              <a:rPr lang="en-US" altLang="en-US" sz="3600" dirty="0">
                <a:solidFill>
                  <a:schemeClr val="tx1"/>
                </a:solidFill>
                <a:latin typeface="Cambria Math" panose="02040503050406030204" pitchFamily="18" charset="0"/>
                <a:ea typeface="Cambria Math" panose="02040503050406030204" pitchFamily="18" charset="0"/>
              </a:rPr>
              <a:t>:</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b="1" dirty="0">
                <a:solidFill>
                  <a:schemeClr val="tx1"/>
                </a:solidFill>
                <a:latin typeface="Arial" panose="020B0604020202020204" pitchFamily="34" charset="0"/>
              </a:rPr>
              <a:t>Public Analytics</a:t>
            </a:r>
            <a:r>
              <a:rPr lang="en-US" altLang="en-US" sz="2400" dirty="0">
                <a:solidFill>
                  <a:schemeClr val="tx1"/>
                </a:solidFill>
                <a:latin typeface="Arial" panose="020B0604020202020204" pitchFamily="34" charset="0"/>
              </a:rPr>
              <a:t> shows users voting results and budget distribution.</a:t>
            </a:r>
          </a:p>
          <a:p>
            <a:pPr marL="342900" lvl="0" indent="-342900" eaLnBrk="0" fontAlgn="base" hangingPunct="0">
              <a:spcBef>
                <a:spcPct val="0"/>
              </a:spcBef>
              <a:spcAft>
                <a:spcPct val="0"/>
              </a:spcAft>
              <a:buClrTx/>
              <a:buFont typeface="Wingdings" panose="05000000000000000000" pitchFamily="2" charset="2"/>
              <a:buChar char="Ø"/>
            </a:pPr>
            <a:r>
              <a:rPr lang="en-US" altLang="en-US" sz="2400" b="1" dirty="0">
                <a:solidFill>
                  <a:schemeClr val="tx1"/>
                </a:solidFill>
                <a:latin typeface="Arial" panose="020B0604020202020204" pitchFamily="34" charset="0"/>
              </a:rPr>
              <a:t>Government Analytics</a:t>
            </a:r>
            <a:r>
              <a:rPr lang="en-US" altLang="en-US" sz="2400" dirty="0">
                <a:solidFill>
                  <a:schemeClr val="tx1"/>
                </a:solidFill>
                <a:latin typeface="Arial" panose="020B0604020202020204" pitchFamily="34" charset="0"/>
              </a:rPr>
              <a:t> provides detailed visualizations and AI reports for decision-making.</a:t>
            </a:r>
          </a:p>
          <a:p>
            <a:endParaRPr lang="en-IN" dirty="0"/>
          </a:p>
        </p:txBody>
      </p:sp>
    </p:spTree>
    <p:extLst>
      <p:ext uri="{BB962C8B-B14F-4D97-AF65-F5344CB8AC3E}">
        <p14:creationId xmlns:p14="http://schemas.microsoft.com/office/powerpoint/2010/main" val="3267051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44447"/>
            <a:ext cx="18288000" cy="575586"/>
            <a:chOff x="0" y="0"/>
            <a:chExt cx="9414331" cy="296301"/>
          </a:xfrm>
          <a:solidFill>
            <a:schemeClr val="accent1">
              <a:lumMod val="75000"/>
            </a:schemeClr>
          </a:solidFill>
        </p:grpSpPr>
        <p:sp>
          <p:nvSpPr>
            <p:cNvPr id="3" name="Freeform 3"/>
            <p:cNvSpPr/>
            <p:nvPr/>
          </p:nvSpPr>
          <p:spPr>
            <a:xfrm>
              <a:off x="0" y="0"/>
              <a:ext cx="9414331" cy="296301"/>
            </a:xfrm>
            <a:custGeom>
              <a:avLst/>
              <a:gdLst/>
              <a:ahLst/>
              <a:cxnLst/>
              <a:rect l="l" t="t" r="r" b="b"/>
              <a:pathLst>
                <a:path w="9414331" h="296301">
                  <a:moveTo>
                    <a:pt x="0" y="0"/>
                  </a:moveTo>
                  <a:lnTo>
                    <a:pt x="9414331" y="0"/>
                  </a:lnTo>
                  <a:lnTo>
                    <a:pt x="9414331" y="296301"/>
                  </a:lnTo>
                  <a:lnTo>
                    <a:pt x="0" y="296301"/>
                  </a:lnTo>
                  <a:close/>
                </a:path>
              </a:pathLst>
            </a:custGeom>
            <a:grpFill/>
            <a:scene3d>
              <a:camera prst="orthographicFront"/>
              <a:lightRig rig="threePt" dir="t"/>
            </a:scene3d>
            <a:sp3d>
              <a:bevelT/>
            </a:sp3d>
          </p:spPr>
        </p:sp>
        <p:sp>
          <p:nvSpPr>
            <p:cNvPr id="4" name="TextBox 4"/>
            <p:cNvSpPr txBox="1"/>
            <p:nvPr/>
          </p:nvSpPr>
          <p:spPr>
            <a:xfrm>
              <a:off x="0" y="-38100"/>
              <a:ext cx="9414331" cy="334401"/>
            </a:xfrm>
            <a:prstGeom prst="rect">
              <a:avLst/>
            </a:prstGeom>
            <a:grpFill/>
            <a:scene3d>
              <a:camera prst="orthographicFront"/>
              <a:lightRig rig="threePt" dir="t"/>
            </a:scene3d>
            <a:sp3d>
              <a:bevelT/>
            </a:sp3d>
          </p:spPr>
          <p:txBody>
            <a:bodyPr lIns="50800" tIns="50800" rIns="50800" bIns="50800" rtlCol="0" anchor="ctr"/>
            <a:lstStyle/>
            <a:p>
              <a:pPr algn="ctr">
                <a:lnSpc>
                  <a:spcPts val="2660"/>
                </a:lnSpc>
                <a:spcBef>
                  <a:spcPct val="0"/>
                </a:spcBef>
              </a:pPr>
              <a:endParaRPr dirty="0"/>
            </a:p>
          </p:txBody>
        </p:sp>
      </p:grpSp>
      <p:sp>
        <p:nvSpPr>
          <p:cNvPr id="5" name="TextBox 5"/>
          <p:cNvSpPr txBox="1"/>
          <p:nvPr/>
        </p:nvSpPr>
        <p:spPr>
          <a:xfrm>
            <a:off x="9042024" y="1168095"/>
            <a:ext cx="8714589" cy="924548"/>
          </a:xfrm>
          <a:prstGeom prst="rect">
            <a:avLst/>
          </a:prstGeom>
        </p:spPr>
        <p:txBody>
          <a:bodyPr wrap="square" lIns="0" tIns="0" rIns="0" bIns="0" rtlCol="0" anchor="t">
            <a:spAutoFit/>
          </a:bodyPr>
          <a:lstStyle/>
          <a:p>
            <a:pPr marL="571500" indent="-571500" algn="ctr">
              <a:lnSpc>
                <a:spcPts val="3640"/>
              </a:lnSpc>
              <a:buFont typeface="Wingdings" panose="05000000000000000000" pitchFamily="2" charset="2"/>
              <a:buChar char="q"/>
            </a:pPr>
            <a:r>
              <a:rPr lang="en-US" sz="4000" b="1" dirty="0">
                <a:solidFill>
                  <a:schemeClr val="tx1"/>
                </a:solidFill>
                <a:latin typeface="Cambria Math" panose="02040503050406030204" pitchFamily="18" charset="0"/>
                <a:ea typeface="Cambria Math" panose="02040503050406030204" pitchFamily="18" charset="0"/>
                <a:cs typeface="Montserrat Bold" panose="00000800000000000000"/>
                <a:sym typeface="Montserrat Bold" panose="00000800000000000000"/>
              </a:rPr>
              <a:t>How is our solution different/unique from other solutions in market?</a:t>
            </a:r>
          </a:p>
        </p:txBody>
      </p:sp>
      <p:sp>
        <p:nvSpPr>
          <p:cNvPr id="138" name="TextBox 137">
            <a:extLst>
              <a:ext uri="{FF2B5EF4-FFF2-40B4-BE49-F238E27FC236}">
                <a16:creationId xmlns:a16="http://schemas.microsoft.com/office/drawing/2014/main" id="{418DEC64-E27F-4880-7C72-F7C98FF5AD20}"/>
              </a:ext>
            </a:extLst>
          </p:cNvPr>
          <p:cNvSpPr txBox="1"/>
          <p:nvPr/>
        </p:nvSpPr>
        <p:spPr>
          <a:xfrm>
            <a:off x="11396085" y="2767309"/>
            <a:ext cx="2163226" cy="523220"/>
          </a:xfrm>
          <a:prstGeom prst="rect">
            <a:avLst/>
          </a:prstGeom>
          <a:solidFill>
            <a:schemeClr val="accent1">
              <a:lumMod val="40000"/>
              <a:lumOff val="60000"/>
            </a:schemeClr>
          </a:solidFill>
          <a:ln w="57150">
            <a:solidFill>
              <a:schemeClr val="tx1"/>
            </a:solidFill>
          </a:ln>
        </p:spPr>
        <p:txBody>
          <a:bodyPr wrap="square" rtlCol="0">
            <a:spAutoFit/>
          </a:bodyPr>
          <a:lstStyle/>
          <a:p>
            <a:r>
              <a:rPr lang="en-US" sz="2800" b="1" dirty="0">
                <a:latin typeface="Cambria Math" panose="02040503050406030204" pitchFamily="18" charset="0"/>
                <a:ea typeface="Cambria Math" panose="02040503050406030204" pitchFamily="18" charset="0"/>
              </a:rPr>
              <a:t>Our solution</a:t>
            </a:r>
            <a:endParaRPr lang="en-IN" sz="2800" b="1" dirty="0">
              <a:latin typeface="Cambria Math" panose="02040503050406030204" pitchFamily="18" charset="0"/>
              <a:ea typeface="Cambria Math" panose="02040503050406030204" pitchFamily="18" charset="0"/>
            </a:endParaRPr>
          </a:p>
        </p:txBody>
      </p:sp>
      <p:grpSp>
        <p:nvGrpSpPr>
          <p:cNvPr id="9" name="Group 8">
            <a:extLst>
              <a:ext uri="{FF2B5EF4-FFF2-40B4-BE49-F238E27FC236}">
                <a16:creationId xmlns:a16="http://schemas.microsoft.com/office/drawing/2014/main" id="{05A6A3BF-DD1C-451E-AB69-25C20D368E9F}"/>
              </a:ext>
            </a:extLst>
          </p:cNvPr>
          <p:cNvGrpSpPr/>
          <p:nvPr/>
        </p:nvGrpSpPr>
        <p:grpSpPr>
          <a:xfrm>
            <a:off x="8756753" y="2800966"/>
            <a:ext cx="9285129" cy="6733264"/>
            <a:chOff x="8812824" y="832408"/>
            <a:chExt cx="9013547" cy="6192376"/>
          </a:xfrm>
        </p:grpSpPr>
        <p:sp>
          <p:nvSpPr>
            <p:cNvPr id="64" name="Flowchart: Manual Input 63">
              <a:extLst>
                <a:ext uri="{FF2B5EF4-FFF2-40B4-BE49-F238E27FC236}">
                  <a16:creationId xmlns:a16="http://schemas.microsoft.com/office/drawing/2014/main" id="{927159BE-D8A4-4024-B4B6-4BA3118647A2}"/>
                </a:ext>
              </a:extLst>
            </p:cNvPr>
            <p:cNvSpPr/>
            <p:nvPr/>
          </p:nvSpPr>
          <p:spPr>
            <a:xfrm flipH="1" flipV="1">
              <a:off x="13868413" y="5428628"/>
              <a:ext cx="495907" cy="1596156"/>
            </a:xfrm>
            <a:prstGeom prst="flowChartManualInpu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65" name="Flowchart: Manual Input 64">
              <a:extLst>
                <a:ext uri="{FF2B5EF4-FFF2-40B4-BE49-F238E27FC236}">
                  <a16:creationId xmlns:a16="http://schemas.microsoft.com/office/drawing/2014/main" id="{201BC811-8624-47A5-B20B-1055E945DF8D}"/>
                </a:ext>
              </a:extLst>
            </p:cNvPr>
            <p:cNvSpPr/>
            <p:nvPr/>
          </p:nvSpPr>
          <p:spPr>
            <a:xfrm flipH="1" flipV="1">
              <a:off x="13859453" y="4389472"/>
              <a:ext cx="493358" cy="1596156"/>
            </a:xfrm>
            <a:prstGeom prst="flowChartManualInpu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dirty="0">
                <a:solidFill>
                  <a:prstClr val="white"/>
                </a:solidFill>
                <a:highlight>
                  <a:srgbClr val="FFFF00"/>
                </a:highlight>
              </a:endParaRPr>
            </a:p>
          </p:txBody>
        </p:sp>
        <p:sp>
          <p:nvSpPr>
            <p:cNvPr id="66" name="Rectangle 65">
              <a:extLst>
                <a:ext uri="{FF2B5EF4-FFF2-40B4-BE49-F238E27FC236}">
                  <a16:creationId xmlns:a16="http://schemas.microsoft.com/office/drawing/2014/main" id="{64928630-BB9D-4658-B699-34C1C46458B7}"/>
                </a:ext>
              </a:extLst>
            </p:cNvPr>
            <p:cNvSpPr/>
            <p:nvPr/>
          </p:nvSpPr>
          <p:spPr>
            <a:xfrm>
              <a:off x="14343847" y="3574135"/>
              <a:ext cx="3482523" cy="1033149"/>
            </a:xfrm>
            <a:prstGeom prst="rect">
              <a:avLst/>
            </a:prstGeom>
            <a:solidFill>
              <a:srgbClr val="0043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dirty="0">
                <a:solidFill>
                  <a:prstClr val="white"/>
                </a:solidFill>
              </a:endParaRPr>
            </a:p>
          </p:txBody>
        </p:sp>
        <p:sp>
          <p:nvSpPr>
            <p:cNvPr id="67" name="Rectangle 66">
              <a:extLst>
                <a:ext uri="{FF2B5EF4-FFF2-40B4-BE49-F238E27FC236}">
                  <a16:creationId xmlns:a16="http://schemas.microsoft.com/office/drawing/2014/main" id="{A48A3628-E434-44C2-A1BB-FC2F48C67C9B}"/>
                </a:ext>
              </a:extLst>
            </p:cNvPr>
            <p:cNvSpPr/>
            <p:nvPr/>
          </p:nvSpPr>
          <p:spPr>
            <a:xfrm>
              <a:off x="14343848" y="2606116"/>
              <a:ext cx="3472493" cy="97220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68" name="Flowchart: Manual Input 67">
              <a:extLst>
                <a:ext uri="{FF2B5EF4-FFF2-40B4-BE49-F238E27FC236}">
                  <a16:creationId xmlns:a16="http://schemas.microsoft.com/office/drawing/2014/main" id="{D7C12E93-9D4F-41B0-8A26-BEB5D4B3876E}"/>
                </a:ext>
              </a:extLst>
            </p:cNvPr>
            <p:cNvSpPr/>
            <p:nvPr/>
          </p:nvSpPr>
          <p:spPr>
            <a:xfrm flipH="1" flipV="1">
              <a:off x="13850489" y="3309873"/>
              <a:ext cx="493358" cy="1596156"/>
            </a:xfrm>
            <a:prstGeom prst="flowChartManualInpu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69" name="Flowchart: Manual Input 68">
              <a:extLst>
                <a:ext uri="{FF2B5EF4-FFF2-40B4-BE49-F238E27FC236}">
                  <a16:creationId xmlns:a16="http://schemas.microsoft.com/office/drawing/2014/main" id="{93E8CB04-035F-4777-9AC6-48C3780D0315}"/>
                </a:ext>
              </a:extLst>
            </p:cNvPr>
            <p:cNvSpPr/>
            <p:nvPr/>
          </p:nvSpPr>
          <p:spPr>
            <a:xfrm flipH="1">
              <a:off x="13850490" y="1336444"/>
              <a:ext cx="493358" cy="1596156"/>
            </a:xfrm>
            <a:prstGeom prst="flowChartManualInpu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70" name="Rectangle 69">
              <a:extLst>
                <a:ext uri="{FF2B5EF4-FFF2-40B4-BE49-F238E27FC236}">
                  <a16:creationId xmlns:a16="http://schemas.microsoft.com/office/drawing/2014/main" id="{40FA7381-E15E-4529-9C06-D643E589740F}"/>
                </a:ext>
              </a:extLst>
            </p:cNvPr>
            <p:cNvSpPr/>
            <p:nvPr/>
          </p:nvSpPr>
          <p:spPr>
            <a:xfrm>
              <a:off x="11746470" y="1336444"/>
              <a:ext cx="2104024" cy="118986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71" name="Rectangle 70">
              <a:extLst>
                <a:ext uri="{FF2B5EF4-FFF2-40B4-BE49-F238E27FC236}">
                  <a16:creationId xmlns:a16="http://schemas.microsoft.com/office/drawing/2014/main" id="{03D156FD-9420-42ED-AD96-169686118F52}"/>
                </a:ext>
              </a:extLst>
            </p:cNvPr>
            <p:cNvSpPr/>
            <p:nvPr/>
          </p:nvSpPr>
          <p:spPr>
            <a:xfrm>
              <a:off x="11746465" y="2526304"/>
              <a:ext cx="2104024" cy="118986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72" name="Rectangle 71">
              <a:extLst>
                <a:ext uri="{FF2B5EF4-FFF2-40B4-BE49-F238E27FC236}">
                  <a16:creationId xmlns:a16="http://schemas.microsoft.com/office/drawing/2014/main" id="{561C9BDE-0D54-42E7-BB20-142A2FC81FF6}"/>
                </a:ext>
              </a:extLst>
            </p:cNvPr>
            <p:cNvSpPr/>
            <p:nvPr/>
          </p:nvSpPr>
          <p:spPr>
            <a:xfrm>
              <a:off x="11746469" y="3716168"/>
              <a:ext cx="2104024" cy="1189862"/>
            </a:xfrm>
            <a:prstGeom prst="rect">
              <a:avLst/>
            </a:prstGeom>
            <a:solidFill>
              <a:srgbClr val="0043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73" name="Flowchart: Delay 72">
              <a:extLst>
                <a:ext uri="{FF2B5EF4-FFF2-40B4-BE49-F238E27FC236}">
                  <a16:creationId xmlns:a16="http://schemas.microsoft.com/office/drawing/2014/main" id="{78C7CB22-634E-4B1B-81FF-FCC22525336E}"/>
                </a:ext>
              </a:extLst>
            </p:cNvPr>
            <p:cNvSpPr/>
            <p:nvPr/>
          </p:nvSpPr>
          <p:spPr>
            <a:xfrm flipH="1">
              <a:off x="10672693" y="1336444"/>
              <a:ext cx="1073777" cy="1189862"/>
            </a:xfrm>
            <a:prstGeom prst="flowChartDelay">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74" name="Flowchart: Delay 73">
              <a:extLst>
                <a:ext uri="{FF2B5EF4-FFF2-40B4-BE49-F238E27FC236}">
                  <a16:creationId xmlns:a16="http://schemas.microsoft.com/office/drawing/2014/main" id="{A5D48B7E-E76E-4FD2-B57E-195B1DAAB148}"/>
                </a:ext>
              </a:extLst>
            </p:cNvPr>
            <p:cNvSpPr/>
            <p:nvPr/>
          </p:nvSpPr>
          <p:spPr>
            <a:xfrm flipH="1">
              <a:off x="10672692" y="2526306"/>
              <a:ext cx="1073777" cy="1189862"/>
            </a:xfrm>
            <a:prstGeom prst="flowChartDelay">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75" name="Flowchart: Delay 74">
              <a:extLst>
                <a:ext uri="{FF2B5EF4-FFF2-40B4-BE49-F238E27FC236}">
                  <a16:creationId xmlns:a16="http://schemas.microsoft.com/office/drawing/2014/main" id="{63F4B17F-F539-4E1A-92BA-75CA291093CA}"/>
                </a:ext>
              </a:extLst>
            </p:cNvPr>
            <p:cNvSpPr/>
            <p:nvPr/>
          </p:nvSpPr>
          <p:spPr>
            <a:xfrm flipH="1">
              <a:off x="10672692" y="3716168"/>
              <a:ext cx="1073777" cy="1189862"/>
            </a:xfrm>
            <a:prstGeom prst="flowChartDelay">
              <a:avLst/>
            </a:prstGeom>
            <a:solidFill>
              <a:srgbClr val="0043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76" name="Trapezoid 75">
              <a:extLst>
                <a:ext uri="{FF2B5EF4-FFF2-40B4-BE49-F238E27FC236}">
                  <a16:creationId xmlns:a16="http://schemas.microsoft.com/office/drawing/2014/main" id="{C068739A-3F59-4B12-9C80-5C0D2FAE3D0F}"/>
                </a:ext>
              </a:extLst>
            </p:cNvPr>
            <p:cNvSpPr/>
            <p:nvPr/>
          </p:nvSpPr>
          <p:spPr>
            <a:xfrm rot="5400000">
              <a:off x="13502241" y="2874560"/>
              <a:ext cx="1189860" cy="493356"/>
            </a:xfrm>
            <a:prstGeom prst="trapezoid">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77" name="Rectangle 76">
              <a:extLst>
                <a:ext uri="{FF2B5EF4-FFF2-40B4-BE49-F238E27FC236}">
                  <a16:creationId xmlns:a16="http://schemas.microsoft.com/office/drawing/2014/main" id="{7B57585E-7B51-4BE5-9ECE-F6D3E9BAAB93}"/>
                </a:ext>
              </a:extLst>
            </p:cNvPr>
            <p:cNvSpPr/>
            <p:nvPr/>
          </p:nvSpPr>
          <p:spPr>
            <a:xfrm>
              <a:off x="14343848" y="1655675"/>
              <a:ext cx="3482523" cy="100557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78" name="Oval 77">
              <a:extLst>
                <a:ext uri="{FF2B5EF4-FFF2-40B4-BE49-F238E27FC236}">
                  <a16:creationId xmlns:a16="http://schemas.microsoft.com/office/drawing/2014/main" id="{67AD5F1A-4329-43FD-9EBC-4CF8E3B17626}"/>
                </a:ext>
              </a:extLst>
            </p:cNvPr>
            <p:cNvSpPr/>
            <p:nvPr/>
          </p:nvSpPr>
          <p:spPr>
            <a:xfrm>
              <a:off x="10810542" y="1523266"/>
              <a:ext cx="822746" cy="822746"/>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79" name="Oval 78">
              <a:extLst>
                <a:ext uri="{FF2B5EF4-FFF2-40B4-BE49-F238E27FC236}">
                  <a16:creationId xmlns:a16="http://schemas.microsoft.com/office/drawing/2014/main" id="{E8C5DDC5-E509-4784-9A41-A3C4DDDC583E}"/>
                </a:ext>
              </a:extLst>
            </p:cNvPr>
            <p:cNvSpPr/>
            <p:nvPr/>
          </p:nvSpPr>
          <p:spPr>
            <a:xfrm>
              <a:off x="10810542" y="2680844"/>
              <a:ext cx="822746" cy="822746"/>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80" name="Oval 79">
              <a:extLst>
                <a:ext uri="{FF2B5EF4-FFF2-40B4-BE49-F238E27FC236}">
                  <a16:creationId xmlns:a16="http://schemas.microsoft.com/office/drawing/2014/main" id="{E47A0475-989E-476E-848E-6FFE7E23C0B9}"/>
                </a:ext>
              </a:extLst>
            </p:cNvPr>
            <p:cNvSpPr/>
            <p:nvPr/>
          </p:nvSpPr>
          <p:spPr>
            <a:xfrm>
              <a:off x="10798205" y="3896462"/>
              <a:ext cx="822746" cy="822746"/>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81" name="Oval 80">
              <a:extLst>
                <a:ext uri="{FF2B5EF4-FFF2-40B4-BE49-F238E27FC236}">
                  <a16:creationId xmlns:a16="http://schemas.microsoft.com/office/drawing/2014/main" id="{30F4620B-BABB-49F2-A2E5-9061FE714191}"/>
                </a:ext>
              </a:extLst>
            </p:cNvPr>
            <p:cNvSpPr/>
            <p:nvPr/>
          </p:nvSpPr>
          <p:spPr>
            <a:xfrm>
              <a:off x="10810542" y="2709864"/>
              <a:ext cx="822746" cy="822746"/>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82" name="Rectangle 81">
              <a:extLst>
                <a:ext uri="{FF2B5EF4-FFF2-40B4-BE49-F238E27FC236}">
                  <a16:creationId xmlns:a16="http://schemas.microsoft.com/office/drawing/2014/main" id="{314DAC83-1E6B-4AC7-B9D9-A76424023A53}"/>
                </a:ext>
              </a:extLst>
            </p:cNvPr>
            <p:cNvSpPr/>
            <p:nvPr/>
          </p:nvSpPr>
          <p:spPr>
            <a:xfrm>
              <a:off x="14343847" y="4594057"/>
              <a:ext cx="3482523" cy="1079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83" name="Rectangle 82">
              <a:extLst>
                <a:ext uri="{FF2B5EF4-FFF2-40B4-BE49-F238E27FC236}">
                  <a16:creationId xmlns:a16="http://schemas.microsoft.com/office/drawing/2014/main" id="{ADB24EF4-925B-4F6C-8F78-DD0A131DFCE8}"/>
                </a:ext>
              </a:extLst>
            </p:cNvPr>
            <p:cNvSpPr/>
            <p:nvPr/>
          </p:nvSpPr>
          <p:spPr>
            <a:xfrm>
              <a:off x="11755429" y="4906028"/>
              <a:ext cx="2104024" cy="1079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84" name="Flowchart: Delay 83">
              <a:extLst>
                <a:ext uri="{FF2B5EF4-FFF2-40B4-BE49-F238E27FC236}">
                  <a16:creationId xmlns:a16="http://schemas.microsoft.com/office/drawing/2014/main" id="{6EBC7BE0-E4C0-4A42-9EA0-A7C71A009499}"/>
                </a:ext>
              </a:extLst>
            </p:cNvPr>
            <p:cNvSpPr/>
            <p:nvPr/>
          </p:nvSpPr>
          <p:spPr>
            <a:xfrm flipH="1">
              <a:off x="10681652" y="4906030"/>
              <a:ext cx="1073777" cy="1079598"/>
            </a:xfrm>
            <a:prstGeom prst="flowChartDelay">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85" name="Rectangle 84">
              <a:extLst>
                <a:ext uri="{FF2B5EF4-FFF2-40B4-BE49-F238E27FC236}">
                  <a16:creationId xmlns:a16="http://schemas.microsoft.com/office/drawing/2014/main" id="{D1D1E105-B72F-4865-8628-6347D8029627}"/>
                </a:ext>
              </a:extLst>
            </p:cNvPr>
            <p:cNvSpPr/>
            <p:nvPr/>
          </p:nvSpPr>
          <p:spPr>
            <a:xfrm>
              <a:off x="14338094" y="5672586"/>
              <a:ext cx="3482523" cy="1033149"/>
            </a:xfrm>
            <a:prstGeom prst="rect">
              <a:avLst/>
            </a:prstGeom>
            <a:solidFill>
              <a:srgbClr val="0023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86" name="Rectangle 85">
              <a:extLst>
                <a:ext uri="{FF2B5EF4-FFF2-40B4-BE49-F238E27FC236}">
                  <a16:creationId xmlns:a16="http://schemas.microsoft.com/office/drawing/2014/main" id="{20A36432-96C5-42E6-81F0-C2D3C1D34883}"/>
                </a:ext>
              </a:extLst>
            </p:cNvPr>
            <p:cNvSpPr/>
            <p:nvPr/>
          </p:nvSpPr>
          <p:spPr>
            <a:xfrm>
              <a:off x="11764389" y="5985626"/>
              <a:ext cx="2104024" cy="1039158"/>
            </a:xfrm>
            <a:prstGeom prst="rect">
              <a:avLst/>
            </a:prstGeom>
            <a:solidFill>
              <a:srgbClr val="0023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87" name="Flowchart: Delay 86">
              <a:extLst>
                <a:ext uri="{FF2B5EF4-FFF2-40B4-BE49-F238E27FC236}">
                  <a16:creationId xmlns:a16="http://schemas.microsoft.com/office/drawing/2014/main" id="{BDD9CB2F-8D1F-41BC-9A70-F741D3F797F6}"/>
                </a:ext>
              </a:extLst>
            </p:cNvPr>
            <p:cNvSpPr/>
            <p:nvPr/>
          </p:nvSpPr>
          <p:spPr>
            <a:xfrm flipH="1">
              <a:off x="10698692" y="5985626"/>
              <a:ext cx="1073777" cy="1039158"/>
            </a:xfrm>
            <a:prstGeom prst="flowChartDelay">
              <a:avLst/>
            </a:prstGeom>
            <a:solidFill>
              <a:srgbClr val="0023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88" name="Oval 87">
              <a:extLst>
                <a:ext uri="{FF2B5EF4-FFF2-40B4-BE49-F238E27FC236}">
                  <a16:creationId xmlns:a16="http://schemas.microsoft.com/office/drawing/2014/main" id="{951792D6-E393-48FD-8D6F-CD1EA9CAEEC8}"/>
                </a:ext>
              </a:extLst>
            </p:cNvPr>
            <p:cNvSpPr/>
            <p:nvPr/>
          </p:nvSpPr>
          <p:spPr>
            <a:xfrm>
              <a:off x="10807168" y="5017255"/>
              <a:ext cx="822746" cy="822746"/>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89" name="Oval 88">
              <a:extLst>
                <a:ext uri="{FF2B5EF4-FFF2-40B4-BE49-F238E27FC236}">
                  <a16:creationId xmlns:a16="http://schemas.microsoft.com/office/drawing/2014/main" id="{E724E12A-1C8A-4143-BF98-D2D00289C638}"/>
                </a:ext>
              </a:extLst>
            </p:cNvPr>
            <p:cNvSpPr/>
            <p:nvPr/>
          </p:nvSpPr>
          <p:spPr>
            <a:xfrm>
              <a:off x="10798205" y="6093833"/>
              <a:ext cx="822746" cy="822746"/>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defTabSz="914400"/>
              <a:endParaRPr lang="en-US" sz="1800">
                <a:solidFill>
                  <a:prstClr val="white"/>
                </a:solidFill>
              </a:endParaRPr>
            </a:p>
          </p:txBody>
        </p:sp>
        <p:sp>
          <p:nvSpPr>
            <p:cNvPr id="90" name="TextBox 89">
              <a:extLst>
                <a:ext uri="{FF2B5EF4-FFF2-40B4-BE49-F238E27FC236}">
                  <a16:creationId xmlns:a16="http://schemas.microsoft.com/office/drawing/2014/main" id="{F9828631-AEA6-1044-8DE6-69D263D39ACA}"/>
                </a:ext>
              </a:extLst>
            </p:cNvPr>
            <p:cNvSpPr txBox="1"/>
            <p:nvPr/>
          </p:nvSpPr>
          <p:spPr>
            <a:xfrm>
              <a:off x="11611852" y="1398567"/>
              <a:ext cx="2256561" cy="1018990"/>
            </a:xfrm>
            <a:prstGeom prst="rect">
              <a:avLst/>
            </a:prstGeom>
            <a:noFill/>
          </p:spPr>
          <p:txBody>
            <a:bodyPr wrap="square" rtlCol="0">
              <a:spAutoFit/>
            </a:bodyPr>
            <a:lstStyle/>
            <a:p>
              <a:pPr algn="ctr"/>
              <a:r>
                <a:rPr lang="en-IN" sz="2200" dirty="0">
                  <a:solidFill>
                    <a:schemeClr val="bg1"/>
                  </a:solidFill>
                  <a:latin typeface="Times New Roman" panose="02020603050405020304" pitchFamily="18" charset="0"/>
                  <a:cs typeface="Times New Roman" panose="02020603050405020304" pitchFamily="18" charset="0"/>
                </a:rPr>
                <a:t>AI-driven optimization (ML + forecasts)</a:t>
              </a:r>
            </a:p>
          </p:txBody>
        </p:sp>
        <p:sp>
          <p:nvSpPr>
            <p:cNvPr id="92" name="TextBox 91">
              <a:extLst>
                <a:ext uri="{FF2B5EF4-FFF2-40B4-BE49-F238E27FC236}">
                  <a16:creationId xmlns:a16="http://schemas.microsoft.com/office/drawing/2014/main" id="{2E44F303-E14E-6F38-901D-5003DFFE0723}"/>
                </a:ext>
              </a:extLst>
            </p:cNvPr>
            <p:cNvSpPr txBox="1"/>
            <p:nvPr/>
          </p:nvSpPr>
          <p:spPr>
            <a:xfrm>
              <a:off x="10697360" y="1520683"/>
              <a:ext cx="771479" cy="830997"/>
            </a:xfrm>
            <a:prstGeom prst="rect">
              <a:avLst/>
            </a:prstGeom>
            <a:noFill/>
          </p:spPr>
          <p:txBody>
            <a:bodyPr wrap="square" rtlCol="0">
              <a:spAutoFit/>
            </a:bodyPr>
            <a:lstStyle/>
            <a:p>
              <a:r>
                <a:rPr lang="en-IN" sz="4800" dirty="0"/>
                <a:t>🧠</a:t>
              </a:r>
              <a:r>
                <a:rPr lang="en-IN" dirty="0"/>
                <a:t> </a:t>
              </a:r>
            </a:p>
          </p:txBody>
        </p:sp>
        <p:sp>
          <p:nvSpPr>
            <p:cNvPr id="95" name="TextBox 94">
              <a:extLst>
                <a:ext uri="{FF2B5EF4-FFF2-40B4-BE49-F238E27FC236}">
                  <a16:creationId xmlns:a16="http://schemas.microsoft.com/office/drawing/2014/main" id="{DAC7031A-6743-3B46-5C3D-9D60934FE8AA}"/>
                </a:ext>
              </a:extLst>
            </p:cNvPr>
            <p:cNvSpPr txBox="1"/>
            <p:nvPr/>
          </p:nvSpPr>
          <p:spPr>
            <a:xfrm>
              <a:off x="14669723" y="1822305"/>
              <a:ext cx="2691626" cy="707631"/>
            </a:xfrm>
            <a:prstGeom prst="rect">
              <a:avLst/>
            </a:prstGeom>
            <a:noFill/>
          </p:spPr>
          <p:txBody>
            <a:bodyPr wrap="square" rtlCol="0">
              <a:spAutoFit/>
            </a:bodyPr>
            <a:lstStyle/>
            <a:p>
              <a:pPr algn="ctr"/>
              <a:r>
                <a:rPr lang="en-IN" sz="2200" dirty="0">
                  <a:solidFill>
                    <a:schemeClr val="bg1"/>
                  </a:solidFill>
                  <a:latin typeface="Times New Roman" panose="02020603050405020304" pitchFamily="18" charset="0"/>
                  <a:cs typeface="Times New Roman" panose="02020603050405020304" pitchFamily="18" charset="0"/>
                </a:rPr>
                <a:t>Manual/historical-based allocations</a:t>
              </a:r>
            </a:p>
          </p:txBody>
        </p:sp>
        <p:sp>
          <p:nvSpPr>
            <p:cNvPr id="97" name="TextBox 96">
              <a:extLst>
                <a:ext uri="{FF2B5EF4-FFF2-40B4-BE49-F238E27FC236}">
                  <a16:creationId xmlns:a16="http://schemas.microsoft.com/office/drawing/2014/main" id="{F8058BC2-7AAB-0121-42DC-D7E2D945BF4D}"/>
                </a:ext>
              </a:extLst>
            </p:cNvPr>
            <p:cNvSpPr txBox="1"/>
            <p:nvPr/>
          </p:nvSpPr>
          <p:spPr>
            <a:xfrm>
              <a:off x="11460325" y="2542899"/>
              <a:ext cx="2421882" cy="1103906"/>
            </a:xfrm>
            <a:prstGeom prst="rect">
              <a:avLst/>
            </a:prstGeom>
            <a:noFill/>
          </p:spPr>
          <p:txBody>
            <a:bodyPr wrap="square" rtlCol="0">
              <a:spAutoFit/>
            </a:bodyPr>
            <a:lstStyle/>
            <a:p>
              <a:pPr algn="ctr"/>
              <a:r>
                <a:rPr lang="en-IN" sz="2400" dirty="0">
                  <a:solidFill>
                    <a:schemeClr val="bg1"/>
                  </a:solidFill>
                  <a:latin typeface="Times New Roman" panose="02020603050405020304" pitchFamily="18" charset="0"/>
                  <a:cs typeface="Times New Roman" panose="02020603050405020304" pitchFamily="18" charset="0"/>
                </a:rPr>
                <a:t>30% waste reduction (AI-optimized)</a:t>
              </a:r>
            </a:p>
          </p:txBody>
        </p:sp>
        <p:sp>
          <p:nvSpPr>
            <p:cNvPr id="99" name="TextBox 98">
              <a:extLst>
                <a:ext uri="{FF2B5EF4-FFF2-40B4-BE49-F238E27FC236}">
                  <a16:creationId xmlns:a16="http://schemas.microsoft.com/office/drawing/2014/main" id="{3F588D49-D4F3-C495-CBD4-A985D92DE47C}"/>
                </a:ext>
              </a:extLst>
            </p:cNvPr>
            <p:cNvSpPr txBox="1"/>
            <p:nvPr/>
          </p:nvSpPr>
          <p:spPr>
            <a:xfrm>
              <a:off x="10782900" y="2671736"/>
              <a:ext cx="996948" cy="830997"/>
            </a:xfrm>
            <a:prstGeom prst="rect">
              <a:avLst/>
            </a:prstGeom>
            <a:noFill/>
          </p:spPr>
          <p:txBody>
            <a:bodyPr wrap="square" rtlCol="0">
              <a:spAutoFit/>
            </a:bodyPr>
            <a:lstStyle/>
            <a:p>
              <a:r>
                <a:rPr lang="en-IN" sz="4000" dirty="0"/>
                <a:t>✅</a:t>
              </a:r>
              <a:r>
                <a:rPr lang="en-IN" sz="4800" dirty="0"/>
                <a:t> </a:t>
              </a:r>
            </a:p>
          </p:txBody>
        </p:sp>
        <p:sp>
          <p:nvSpPr>
            <p:cNvPr id="108" name="TextBox 107">
              <a:extLst>
                <a:ext uri="{FF2B5EF4-FFF2-40B4-BE49-F238E27FC236}">
                  <a16:creationId xmlns:a16="http://schemas.microsoft.com/office/drawing/2014/main" id="{B0DC1C2A-AEA0-F7F5-7BA2-752068662744}"/>
                </a:ext>
              </a:extLst>
            </p:cNvPr>
            <p:cNvSpPr txBox="1"/>
            <p:nvPr/>
          </p:nvSpPr>
          <p:spPr>
            <a:xfrm>
              <a:off x="14617507" y="2751211"/>
              <a:ext cx="2656082" cy="707631"/>
            </a:xfrm>
            <a:prstGeom prst="rect">
              <a:avLst/>
            </a:prstGeom>
            <a:noFill/>
          </p:spPr>
          <p:txBody>
            <a:bodyPr wrap="square" rtlCol="0">
              <a:spAutoFit/>
            </a:bodyPr>
            <a:lstStyle/>
            <a:p>
              <a:pPr algn="ctr"/>
              <a:r>
                <a:rPr lang="en-IN" sz="2200" dirty="0">
                  <a:solidFill>
                    <a:schemeClr val="bg1"/>
                  </a:solidFill>
                  <a:latin typeface="Times New Roman" panose="02020603050405020304" pitchFamily="18" charset="0"/>
                  <a:cs typeface="Times New Roman" panose="02020603050405020304" pitchFamily="18" charset="0"/>
                </a:rPr>
                <a:t>10-15% savings (basic digitization)</a:t>
              </a:r>
            </a:p>
          </p:txBody>
        </p:sp>
        <p:sp>
          <p:nvSpPr>
            <p:cNvPr id="110" name="TextBox 109">
              <a:extLst>
                <a:ext uri="{FF2B5EF4-FFF2-40B4-BE49-F238E27FC236}">
                  <a16:creationId xmlns:a16="http://schemas.microsoft.com/office/drawing/2014/main" id="{A27ED309-3A2F-4700-641E-D15898A5F171}"/>
                </a:ext>
              </a:extLst>
            </p:cNvPr>
            <p:cNvSpPr txBox="1"/>
            <p:nvPr/>
          </p:nvSpPr>
          <p:spPr>
            <a:xfrm>
              <a:off x="10707726" y="3878421"/>
              <a:ext cx="822746" cy="830997"/>
            </a:xfrm>
            <a:prstGeom prst="rect">
              <a:avLst/>
            </a:prstGeom>
            <a:noFill/>
          </p:spPr>
          <p:txBody>
            <a:bodyPr wrap="square">
              <a:spAutoFit/>
            </a:bodyPr>
            <a:lstStyle/>
            <a:p>
              <a:r>
                <a:rPr lang="en-US" sz="4800" dirty="0">
                  <a:solidFill>
                    <a:schemeClr val="bg1"/>
                  </a:solidFill>
                  <a:latin typeface="Times New Roman" panose="02020603050405020304" pitchFamily="18" charset="0"/>
                  <a:cs typeface="Times New Roman" panose="02020603050405020304" pitchFamily="18" charset="0"/>
                </a:rPr>
                <a:t>🔄️</a:t>
              </a:r>
              <a:endParaRPr lang="en-IN" sz="4800" dirty="0">
                <a:solidFill>
                  <a:schemeClr val="bg1"/>
                </a:solidFill>
                <a:latin typeface="Times New Roman" panose="02020603050405020304" pitchFamily="18" charset="0"/>
                <a:cs typeface="Times New Roman" panose="02020603050405020304" pitchFamily="18" charset="0"/>
              </a:endParaRPr>
            </a:p>
          </p:txBody>
        </p:sp>
        <p:sp>
          <p:nvSpPr>
            <p:cNvPr id="117" name="TextBox 116">
              <a:extLst>
                <a:ext uri="{FF2B5EF4-FFF2-40B4-BE49-F238E27FC236}">
                  <a16:creationId xmlns:a16="http://schemas.microsoft.com/office/drawing/2014/main" id="{BD767903-F6F7-60F5-32D6-5290E21458CA}"/>
                </a:ext>
              </a:extLst>
            </p:cNvPr>
            <p:cNvSpPr txBox="1"/>
            <p:nvPr/>
          </p:nvSpPr>
          <p:spPr>
            <a:xfrm>
              <a:off x="11660994" y="3952941"/>
              <a:ext cx="2195538" cy="707631"/>
            </a:xfrm>
            <a:prstGeom prst="rect">
              <a:avLst/>
            </a:prstGeom>
            <a:noFill/>
          </p:spPr>
          <p:txBody>
            <a:bodyPr wrap="square">
              <a:spAutoFit/>
            </a:bodyPr>
            <a:lstStyle/>
            <a:p>
              <a:pPr algn="ctr"/>
              <a:r>
                <a:rPr lang="en-IN" sz="2200" dirty="0">
                  <a:solidFill>
                    <a:schemeClr val="bg1"/>
                  </a:solidFill>
                  <a:latin typeface="Times New Roman" panose="02020603050405020304" pitchFamily="18" charset="0"/>
                  <a:cs typeface="Times New Roman" panose="02020603050405020304" pitchFamily="18" charset="0"/>
                </a:rPr>
                <a:t>Real-time dyna-mic reallocation</a:t>
              </a:r>
            </a:p>
          </p:txBody>
        </p:sp>
        <p:sp>
          <p:nvSpPr>
            <p:cNvPr id="120" name="TextBox 119">
              <a:extLst>
                <a:ext uri="{FF2B5EF4-FFF2-40B4-BE49-F238E27FC236}">
                  <a16:creationId xmlns:a16="http://schemas.microsoft.com/office/drawing/2014/main" id="{FB2ABCF3-B9D1-C34B-4E02-FC32EB822726}"/>
                </a:ext>
              </a:extLst>
            </p:cNvPr>
            <p:cNvSpPr txBox="1"/>
            <p:nvPr/>
          </p:nvSpPr>
          <p:spPr>
            <a:xfrm>
              <a:off x="14879547" y="3684732"/>
              <a:ext cx="2083167" cy="905768"/>
            </a:xfrm>
            <a:prstGeom prst="rect">
              <a:avLst/>
            </a:prstGeom>
            <a:noFill/>
          </p:spPr>
          <p:txBody>
            <a:bodyPr wrap="square" rtlCol="0">
              <a:spAutoFit/>
            </a:bodyPr>
            <a:lstStyle/>
            <a:p>
              <a:pPr algn="ctr"/>
              <a:r>
                <a:rPr lang="en-IN" sz="2200" dirty="0">
                  <a:solidFill>
                    <a:prstClr val="white"/>
                  </a:solidFill>
                  <a:latin typeface="Times New Roman" panose="02020603050405020304" pitchFamily="18" charset="0"/>
                  <a:cs typeface="Times New Roman" panose="02020603050405020304" pitchFamily="18" charset="0"/>
                </a:rPr>
                <a:t>Rigid annual/</a:t>
              </a:r>
            </a:p>
            <a:p>
              <a:pPr algn="ctr"/>
              <a:r>
                <a:rPr lang="en-IN" sz="2200" dirty="0">
                  <a:solidFill>
                    <a:prstClr val="white"/>
                  </a:solidFill>
                  <a:latin typeface="Times New Roman" panose="02020603050405020304" pitchFamily="18" charset="0"/>
                  <a:cs typeface="Times New Roman" panose="02020603050405020304" pitchFamily="18" charset="0"/>
                </a:rPr>
                <a:t>quarterly cycles</a:t>
              </a:r>
              <a:endParaRPr lang="en-US" sz="2200" dirty="0">
                <a:solidFill>
                  <a:prstClr val="white"/>
                </a:solidFill>
                <a:latin typeface="Times New Roman" panose="02020603050405020304" pitchFamily="18" charset="0"/>
                <a:cs typeface="Times New Roman" panose="02020603050405020304" pitchFamily="18" charset="0"/>
              </a:endParaRPr>
            </a:p>
            <a:p>
              <a:endParaRPr lang="en-IN" dirty="0"/>
            </a:p>
          </p:txBody>
        </p:sp>
        <p:sp>
          <p:nvSpPr>
            <p:cNvPr id="122" name="TextBox 121">
              <a:extLst>
                <a:ext uri="{FF2B5EF4-FFF2-40B4-BE49-F238E27FC236}">
                  <a16:creationId xmlns:a16="http://schemas.microsoft.com/office/drawing/2014/main" id="{58F604BF-97CC-0E5D-FACE-AA730D1BA056}"/>
                </a:ext>
              </a:extLst>
            </p:cNvPr>
            <p:cNvSpPr txBox="1"/>
            <p:nvPr/>
          </p:nvSpPr>
          <p:spPr>
            <a:xfrm>
              <a:off x="11516935" y="5090791"/>
              <a:ext cx="2302474" cy="707631"/>
            </a:xfrm>
            <a:prstGeom prst="rect">
              <a:avLst/>
            </a:prstGeom>
            <a:noFill/>
          </p:spPr>
          <p:txBody>
            <a:bodyPr wrap="square">
              <a:spAutoFit/>
            </a:bodyPr>
            <a:lstStyle/>
            <a:p>
              <a:pPr algn="ctr"/>
              <a:r>
                <a:rPr lang="en-IN" sz="2200" dirty="0">
                  <a:solidFill>
                    <a:schemeClr val="bg1"/>
                  </a:solidFill>
                  <a:latin typeface="Times New Roman" panose="02020603050405020304" pitchFamily="18" charset="0"/>
                  <a:cs typeface="Times New Roman" panose="02020603050405020304" pitchFamily="18" charset="0"/>
                </a:rPr>
                <a:t>Voting + sentiment analysis</a:t>
              </a:r>
            </a:p>
          </p:txBody>
        </p:sp>
        <p:sp>
          <p:nvSpPr>
            <p:cNvPr id="125" name="TextBox 124">
              <a:extLst>
                <a:ext uri="{FF2B5EF4-FFF2-40B4-BE49-F238E27FC236}">
                  <a16:creationId xmlns:a16="http://schemas.microsoft.com/office/drawing/2014/main" id="{8B6858C4-4580-F53B-3D49-80D2C43B80D8}"/>
                </a:ext>
              </a:extLst>
            </p:cNvPr>
            <p:cNvSpPr txBox="1"/>
            <p:nvPr/>
          </p:nvSpPr>
          <p:spPr>
            <a:xfrm>
              <a:off x="14520307" y="4768195"/>
              <a:ext cx="3077148" cy="707631"/>
            </a:xfrm>
            <a:prstGeom prst="rect">
              <a:avLst/>
            </a:prstGeom>
            <a:noFill/>
          </p:spPr>
          <p:txBody>
            <a:bodyPr wrap="square">
              <a:spAutoFit/>
            </a:bodyPr>
            <a:lstStyle/>
            <a:p>
              <a:pPr algn="ctr"/>
              <a:r>
                <a:rPr lang="en-IN" sz="2200" dirty="0">
                  <a:solidFill>
                    <a:schemeClr val="bg1"/>
                  </a:solidFill>
                  <a:latin typeface="Times New Roman" panose="02020603050405020304" pitchFamily="18" charset="0"/>
                  <a:cs typeface="Times New Roman" panose="02020603050405020304" pitchFamily="18" charset="0"/>
                </a:rPr>
                <a:t>Limited citizen input (surveys only)</a:t>
              </a:r>
            </a:p>
          </p:txBody>
        </p:sp>
        <p:sp>
          <p:nvSpPr>
            <p:cNvPr id="130" name="TextBox 129">
              <a:extLst>
                <a:ext uri="{FF2B5EF4-FFF2-40B4-BE49-F238E27FC236}">
                  <a16:creationId xmlns:a16="http://schemas.microsoft.com/office/drawing/2014/main" id="{69BB9DDA-78E6-B614-F6BE-5D0A0AF66057}"/>
                </a:ext>
              </a:extLst>
            </p:cNvPr>
            <p:cNvSpPr txBox="1"/>
            <p:nvPr/>
          </p:nvSpPr>
          <p:spPr>
            <a:xfrm>
              <a:off x="10687005" y="4985590"/>
              <a:ext cx="206246" cy="830997"/>
            </a:xfrm>
            <a:prstGeom prst="rect">
              <a:avLst/>
            </a:prstGeom>
            <a:noFill/>
          </p:spPr>
          <p:txBody>
            <a:bodyPr wrap="square">
              <a:spAutoFit/>
            </a:bodyPr>
            <a:lstStyle/>
            <a:p>
              <a:r>
                <a:rPr lang="en-IN" sz="4800" dirty="0"/>
                <a:t>🗳️</a:t>
              </a:r>
            </a:p>
          </p:txBody>
        </p:sp>
        <p:sp>
          <p:nvSpPr>
            <p:cNvPr id="132" name="TextBox 131">
              <a:extLst>
                <a:ext uri="{FF2B5EF4-FFF2-40B4-BE49-F238E27FC236}">
                  <a16:creationId xmlns:a16="http://schemas.microsoft.com/office/drawing/2014/main" id="{C6C41955-26A0-793B-7128-AD3EEF2D0D99}"/>
                </a:ext>
              </a:extLst>
            </p:cNvPr>
            <p:cNvSpPr txBox="1"/>
            <p:nvPr/>
          </p:nvSpPr>
          <p:spPr>
            <a:xfrm>
              <a:off x="11654690" y="6136446"/>
              <a:ext cx="2037262" cy="707631"/>
            </a:xfrm>
            <a:prstGeom prst="rect">
              <a:avLst/>
            </a:prstGeom>
            <a:noFill/>
          </p:spPr>
          <p:txBody>
            <a:bodyPr wrap="square">
              <a:spAutoFit/>
            </a:bodyPr>
            <a:lstStyle/>
            <a:p>
              <a:pPr algn="ctr"/>
              <a:r>
                <a:rPr lang="en-IN" sz="2200" dirty="0">
                  <a:solidFill>
                    <a:schemeClr val="bg1"/>
                  </a:solidFill>
                  <a:latin typeface="Times New Roman" panose="02020603050405020304" pitchFamily="18" charset="0"/>
                  <a:cs typeface="Times New Roman" panose="02020603050405020304" pitchFamily="18" charset="0"/>
                </a:rPr>
                <a:t>Predictive crisis funding</a:t>
              </a:r>
            </a:p>
          </p:txBody>
        </p:sp>
        <p:sp>
          <p:nvSpPr>
            <p:cNvPr id="134" name="TextBox 133">
              <a:extLst>
                <a:ext uri="{FF2B5EF4-FFF2-40B4-BE49-F238E27FC236}">
                  <a16:creationId xmlns:a16="http://schemas.microsoft.com/office/drawing/2014/main" id="{D52AF4A4-DD8B-C02C-7A40-A5E8ABEBEF5B}"/>
                </a:ext>
              </a:extLst>
            </p:cNvPr>
            <p:cNvSpPr txBox="1"/>
            <p:nvPr/>
          </p:nvSpPr>
          <p:spPr>
            <a:xfrm>
              <a:off x="14802765" y="5816587"/>
              <a:ext cx="2454647" cy="707631"/>
            </a:xfrm>
            <a:prstGeom prst="rect">
              <a:avLst/>
            </a:prstGeom>
            <a:noFill/>
          </p:spPr>
          <p:txBody>
            <a:bodyPr wrap="square">
              <a:spAutoFit/>
            </a:bodyPr>
            <a:lstStyle/>
            <a:p>
              <a:pPr algn="ctr"/>
              <a:r>
                <a:rPr lang="en-IN" sz="2200" dirty="0">
                  <a:solidFill>
                    <a:schemeClr val="bg1"/>
                  </a:solidFill>
                  <a:latin typeface="Times New Roman" panose="02020603050405020304" pitchFamily="18" charset="0"/>
                  <a:cs typeface="Times New Roman" panose="02020603050405020304" pitchFamily="18" charset="0"/>
                </a:rPr>
                <a:t>Reactive emergency budgets</a:t>
              </a:r>
            </a:p>
          </p:txBody>
        </p:sp>
        <p:sp>
          <p:nvSpPr>
            <p:cNvPr id="136" name="TextBox 135">
              <a:extLst>
                <a:ext uri="{FF2B5EF4-FFF2-40B4-BE49-F238E27FC236}">
                  <a16:creationId xmlns:a16="http://schemas.microsoft.com/office/drawing/2014/main" id="{EC91EF59-270F-59B6-9E78-B57A1EE8BD1D}"/>
                </a:ext>
              </a:extLst>
            </p:cNvPr>
            <p:cNvSpPr txBox="1"/>
            <p:nvPr/>
          </p:nvSpPr>
          <p:spPr>
            <a:xfrm>
              <a:off x="10730656" y="6026039"/>
              <a:ext cx="1073777" cy="830997"/>
            </a:xfrm>
            <a:prstGeom prst="rect">
              <a:avLst/>
            </a:prstGeom>
            <a:noFill/>
          </p:spPr>
          <p:txBody>
            <a:bodyPr wrap="square">
              <a:spAutoFit/>
            </a:bodyPr>
            <a:lstStyle/>
            <a:p>
              <a:r>
                <a:rPr lang="en-IN" sz="4400" dirty="0">
                  <a:solidFill>
                    <a:schemeClr val="bg1"/>
                  </a:solidFill>
                  <a:latin typeface="Times New Roman" panose="02020603050405020304" pitchFamily="18" charset="0"/>
                  <a:cs typeface="Times New Roman" panose="02020603050405020304" pitchFamily="18" charset="0"/>
                </a:rPr>
                <a:t>⚠️</a:t>
              </a:r>
              <a:r>
                <a:rPr lang="en-IN" sz="4800" dirty="0"/>
                <a:t> </a:t>
              </a:r>
            </a:p>
          </p:txBody>
        </p:sp>
        <p:sp>
          <p:nvSpPr>
            <p:cNvPr id="137" name="TextBox 136">
              <a:extLst>
                <a:ext uri="{FF2B5EF4-FFF2-40B4-BE49-F238E27FC236}">
                  <a16:creationId xmlns:a16="http://schemas.microsoft.com/office/drawing/2014/main" id="{15B735E9-1980-38DE-B398-3B485C97C643}"/>
                </a:ext>
              </a:extLst>
            </p:cNvPr>
            <p:cNvSpPr txBox="1"/>
            <p:nvPr/>
          </p:nvSpPr>
          <p:spPr>
            <a:xfrm>
              <a:off x="8882472" y="832408"/>
              <a:ext cx="1811986" cy="523220"/>
            </a:xfrm>
            <a:prstGeom prst="rect">
              <a:avLst/>
            </a:prstGeom>
            <a:solidFill>
              <a:schemeClr val="accent1">
                <a:lumMod val="40000"/>
                <a:lumOff val="60000"/>
              </a:schemeClr>
            </a:solidFill>
            <a:ln w="57150">
              <a:solidFill>
                <a:schemeClr val="tx1"/>
              </a:solidFill>
            </a:ln>
          </p:spPr>
          <p:txBody>
            <a:bodyPr wrap="square" rtlCol="0">
              <a:spAutoFit/>
            </a:bodyPr>
            <a:lstStyle/>
            <a:p>
              <a:r>
                <a:rPr lang="en-US" sz="2800" b="1" dirty="0">
                  <a:latin typeface="Cambria Math" panose="02040503050406030204" pitchFamily="18" charset="0"/>
                  <a:ea typeface="Cambria Math" panose="02040503050406030204" pitchFamily="18" charset="0"/>
                </a:rPr>
                <a:t>Features</a:t>
              </a:r>
              <a:endParaRPr lang="en-IN" sz="2800" b="1" dirty="0">
                <a:latin typeface="Cambria Math" panose="02040503050406030204" pitchFamily="18" charset="0"/>
                <a:ea typeface="Cambria Math" panose="02040503050406030204" pitchFamily="18" charset="0"/>
              </a:endParaRPr>
            </a:p>
          </p:txBody>
        </p:sp>
        <p:sp>
          <p:nvSpPr>
            <p:cNvPr id="139" name="TextBox 138">
              <a:extLst>
                <a:ext uri="{FF2B5EF4-FFF2-40B4-BE49-F238E27FC236}">
                  <a16:creationId xmlns:a16="http://schemas.microsoft.com/office/drawing/2014/main" id="{84B07E81-2CFD-4388-08C1-752F2FB5C302}"/>
                </a:ext>
              </a:extLst>
            </p:cNvPr>
            <p:cNvSpPr txBox="1"/>
            <p:nvPr/>
          </p:nvSpPr>
          <p:spPr>
            <a:xfrm>
              <a:off x="14501839" y="1085231"/>
              <a:ext cx="3238387" cy="523220"/>
            </a:xfrm>
            <a:prstGeom prst="rect">
              <a:avLst/>
            </a:prstGeom>
            <a:solidFill>
              <a:schemeClr val="accent1">
                <a:lumMod val="40000"/>
                <a:lumOff val="60000"/>
              </a:schemeClr>
            </a:solidFill>
            <a:ln w="57150">
              <a:solidFill>
                <a:schemeClr val="tx1"/>
              </a:solidFill>
            </a:ln>
          </p:spPr>
          <p:txBody>
            <a:bodyPr wrap="none" rtlCol="0">
              <a:spAutoFit/>
            </a:bodyPr>
            <a:lstStyle/>
            <a:p>
              <a:r>
                <a:rPr lang="en-US" sz="2800" b="1" dirty="0">
                  <a:latin typeface="Cambria Math" panose="02040503050406030204" pitchFamily="18" charset="0"/>
                  <a:ea typeface="Cambria Math" panose="02040503050406030204" pitchFamily="18" charset="0"/>
                </a:rPr>
                <a:t>Market Alternatives</a:t>
              </a:r>
              <a:endParaRPr lang="en-IN" sz="2800" b="1" dirty="0">
                <a:latin typeface="Cambria Math" panose="02040503050406030204" pitchFamily="18" charset="0"/>
                <a:ea typeface="Cambria Math" panose="02040503050406030204" pitchFamily="18" charset="0"/>
              </a:endParaRPr>
            </a:p>
          </p:txBody>
        </p:sp>
        <p:sp>
          <p:nvSpPr>
            <p:cNvPr id="140" name="TextBox 139">
              <a:extLst>
                <a:ext uri="{FF2B5EF4-FFF2-40B4-BE49-F238E27FC236}">
                  <a16:creationId xmlns:a16="http://schemas.microsoft.com/office/drawing/2014/main" id="{F4B42CD7-8B38-E51C-F073-4B69E199DB0D}"/>
                </a:ext>
              </a:extLst>
            </p:cNvPr>
            <p:cNvSpPr txBox="1"/>
            <p:nvPr/>
          </p:nvSpPr>
          <p:spPr>
            <a:xfrm>
              <a:off x="8827206" y="1582737"/>
              <a:ext cx="1743259" cy="830997"/>
            </a:xfrm>
            <a:prstGeom prst="rect">
              <a:avLst/>
            </a:prstGeom>
            <a:noFill/>
            <a:ln w="38100">
              <a:solidFill>
                <a:schemeClr val="tx1"/>
              </a:solidFill>
            </a:ln>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Decision-        Making</a:t>
              </a:r>
              <a:endParaRPr lang="en-IN" sz="2400" dirty="0">
                <a:latin typeface="Times New Roman" panose="02020603050405020304" pitchFamily="18" charset="0"/>
                <a:cs typeface="Times New Roman" panose="02020603050405020304" pitchFamily="18" charset="0"/>
              </a:endParaRPr>
            </a:p>
          </p:txBody>
        </p:sp>
        <p:sp>
          <p:nvSpPr>
            <p:cNvPr id="141" name="TextBox 140">
              <a:extLst>
                <a:ext uri="{FF2B5EF4-FFF2-40B4-BE49-F238E27FC236}">
                  <a16:creationId xmlns:a16="http://schemas.microsoft.com/office/drawing/2014/main" id="{870D3179-4DAC-0765-E81F-7163CF339C26}"/>
                </a:ext>
              </a:extLst>
            </p:cNvPr>
            <p:cNvSpPr txBox="1"/>
            <p:nvPr/>
          </p:nvSpPr>
          <p:spPr>
            <a:xfrm>
              <a:off x="8812824" y="2740992"/>
              <a:ext cx="1743259" cy="830997"/>
            </a:xfrm>
            <a:prstGeom prst="rect">
              <a:avLst/>
            </a:prstGeom>
            <a:noFill/>
            <a:ln w="38100">
              <a:solidFill>
                <a:schemeClr val="tx1"/>
              </a:solidFill>
            </a:ln>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Cost Efficiency</a:t>
              </a:r>
              <a:endParaRPr lang="en-IN" sz="2400" dirty="0">
                <a:latin typeface="Times New Roman" panose="02020603050405020304" pitchFamily="18" charset="0"/>
                <a:cs typeface="Times New Roman" panose="02020603050405020304" pitchFamily="18" charset="0"/>
              </a:endParaRPr>
            </a:p>
          </p:txBody>
        </p:sp>
        <p:sp>
          <p:nvSpPr>
            <p:cNvPr id="142" name="TextBox 141">
              <a:extLst>
                <a:ext uri="{FF2B5EF4-FFF2-40B4-BE49-F238E27FC236}">
                  <a16:creationId xmlns:a16="http://schemas.microsoft.com/office/drawing/2014/main" id="{DAE5F54B-A1A6-2A46-7957-D15C334886CB}"/>
                </a:ext>
              </a:extLst>
            </p:cNvPr>
            <p:cNvSpPr txBox="1"/>
            <p:nvPr/>
          </p:nvSpPr>
          <p:spPr>
            <a:xfrm>
              <a:off x="8833380" y="3837476"/>
              <a:ext cx="1743259" cy="830997"/>
            </a:xfrm>
            <a:prstGeom prst="rect">
              <a:avLst/>
            </a:prstGeom>
            <a:noFill/>
            <a:ln w="38100">
              <a:solidFill>
                <a:schemeClr val="tx1"/>
              </a:solidFill>
            </a:ln>
          </p:spPr>
          <p:txBody>
            <a:bodyPr wrap="square" rtlCol="0">
              <a:spAutoFit/>
            </a:bodyPr>
            <a:lstStyle/>
            <a:p>
              <a:endParaRPr lang="en-US" sz="1200" dirty="0">
                <a:latin typeface="Times New Roman" panose="02020603050405020304" pitchFamily="18" charset="0"/>
                <a:cs typeface="Times New Roman" panose="02020603050405020304" pitchFamily="18" charset="0"/>
              </a:endParaRPr>
            </a:p>
            <a:p>
              <a:pPr algn="ctr"/>
              <a:r>
                <a:rPr lang="en-US" sz="2400" dirty="0">
                  <a:latin typeface="Times New Roman" panose="02020603050405020304" pitchFamily="18" charset="0"/>
                  <a:cs typeface="Times New Roman" panose="02020603050405020304" pitchFamily="18" charset="0"/>
                </a:rPr>
                <a:t>Flexibility</a:t>
              </a:r>
            </a:p>
            <a:p>
              <a:endParaRPr lang="en-IN" sz="1200" dirty="0">
                <a:latin typeface="Times New Roman" panose="02020603050405020304" pitchFamily="18" charset="0"/>
                <a:cs typeface="Times New Roman" panose="02020603050405020304" pitchFamily="18" charset="0"/>
              </a:endParaRPr>
            </a:p>
          </p:txBody>
        </p:sp>
        <p:sp>
          <p:nvSpPr>
            <p:cNvPr id="143" name="TextBox 142">
              <a:extLst>
                <a:ext uri="{FF2B5EF4-FFF2-40B4-BE49-F238E27FC236}">
                  <a16:creationId xmlns:a16="http://schemas.microsoft.com/office/drawing/2014/main" id="{8E0A4F39-0036-0422-8644-7C2B8DBF3533}"/>
                </a:ext>
              </a:extLst>
            </p:cNvPr>
            <p:cNvSpPr txBox="1"/>
            <p:nvPr/>
          </p:nvSpPr>
          <p:spPr>
            <a:xfrm>
              <a:off x="8833380" y="4938889"/>
              <a:ext cx="1754347" cy="830997"/>
            </a:xfrm>
            <a:prstGeom prst="rect">
              <a:avLst/>
            </a:prstGeom>
            <a:noFill/>
            <a:ln w="38100">
              <a:solidFill>
                <a:schemeClr val="tx1"/>
              </a:solidFill>
            </a:ln>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Public Participation</a:t>
              </a:r>
              <a:endParaRPr lang="en-IN" sz="2400" dirty="0">
                <a:latin typeface="Times New Roman" panose="02020603050405020304" pitchFamily="18" charset="0"/>
                <a:cs typeface="Times New Roman" panose="02020603050405020304" pitchFamily="18" charset="0"/>
              </a:endParaRPr>
            </a:p>
          </p:txBody>
        </p:sp>
        <p:sp>
          <p:nvSpPr>
            <p:cNvPr id="144" name="TextBox 143">
              <a:extLst>
                <a:ext uri="{FF2B5EF4-FFF2-40B4-BE49-F238E27FC236}">
                  <a16:creationId xmlns:a16="http://schemas.microsoft.com/office/drawing/2014/main" id="{FD0636CF-6AA9-9D5E-3F4F-A888B3DB6F38}"/>
                </a:ext>
              </a:extLst>
            </p:cNvPr>
            <p:cNvSpPr txBox="1"/>
            <p:nvPr/>
          </p:nvSpPr>
          <p:spPr>
            <a:xfrm>
              <a:off x="8833380" y="6132826"/>
              <a:ext cx="1721874" cy="830997"/>
            </a:xfrm>
            <a:prstGeom prst="rect">
              <a:avLst/>
            </a:prstGeom>
            <a:noFill/>
            <a:ln w="38100">
              <a:solidFill>
                <a:schemeClr val="tx1"/>
              </a:solidFill>
            </a:ln>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Disaster Response</a:t>
              </a:r>
              <a:endParaRPr lang="en-IN" sz="2400" dirty="0">
                <a:latin typeface="Times New Roman" panose="02020603050405020304" pitchFamily="18" charset="0"/>
                <a:cs typeface="Times New Roman" panose="02020603050405020304" pitchFamily="18" charset="0"/>
              </a:endParaRPr>
            </a:p>
          </p:txBody>
        </p:sp>
      </p:grpSp>
      <p:pic>
        <p:nvPicPr>
          <p:cNvPr id="14" name="Picture 13">
            <a:extLst>
              <a:ext uri="{FF2B5EF4-FFF2-40B4-BE49-F238E27FC236}">
                <a16:creationId xmlns:a16="http://schemas.microsoft.com/office/drawing/2014/main" id="{265D7912-8DA5-4846-9FE5-4E63994BF721}"/>
              </a:ext>
            </a:extLst>
          </p:cNvPr>
          <p:cNvPicPr>
            <a:picLocks noChangeAspect="1"/>
          </p:cNvPicPr>
          <p:nvPr/>
        </p:nvPicPr>
        <p:blipFill>
          <a:blip r:embed="rId2"/>
          <a:stretch>
            <a:fillRect/>
          </a:stretch>
        </p:blipFill>
        <p:spPr>
          <a:xfrm>
            <a:off x="7107385" y="4749980"/>
            <a:ext cx="1280063" cy="437570"/>
          </a:xfrm>
          <a:prstGeom prst="rect">
            <a:avLst/>
          </a:prstGeom>
        </p:spPr>
      </p:pic>
      <p:pic>
        <p:nvPicPr>
          <p:cNvPr id="19" name="Picture 18">
            <a:extLst>
              <a:ext uri="{FF2B5EF4-FFF2-40B4-BE49-F238E27FC236}">
                <a16:creationId xmlns:a16="http://schemas.microsoft.com/office/drawing/2014/main" id="{5A21CC45-A313-4F8C-804B-788EE119068E}"/>
              </a:ext>
            </a:extLst>
          </p:cNvPr>
          <p:cNvPicPr>
            <a:picLocks noChangeAspect="1"/>
          </p:cNvPicPr>
          <p:nvPr/>
        </p:nvPicPr>
        <p:blipFill rotWithShape="1">
          <a:blip r:embed="rId3"/>
          <a:srcRect r="11535"/>
          <a:stretch/>
        </p:blipFill>
        <p:spPr>
          <a:xfrm>
            <a:off x="7320050" y="4781212"/>
            <a:ext cx="925734" cy="281729"/>
          </a:xfrm>
          <a:prstGeom prst="rect">
            <a:avLst/>
          </a:prstGeom>
        </p:spPr>
      </p:pic>
      <p:sp>
        <p:nvSpPr>
          <p:cNvPr id="11" name="TextBox 10">
            <a:extLst>
              <a:ext uri="{FF2B5EF4-FFF2-40B4-BE49-F238E27FC236}">
                <a16:creationId xmlns:a16="http://schemas.microsoft.com/office/drawing/2014/main" id="{5A75E409-5747-4B30-B1F2-27A2382103F0}"/>
              </a:ext>
            </a:extLst>
          </p:cNvPr>
          <p:cNvSpPr txBox="1"/>
          <p:nvPr/>
        </p:nvSpPr>
        <p:spPr>
          <a:xfrm>
            <a:off x="6780212" y="0"/>
            <a:ext cx="4727576" cy="584775"/>
          </a:xfrm>
          <a:prstGeom prst="rect">
            <a:avLst/>
          </a:prstGeom>
          <a:noFill/>
        </p:spPr>
        <p:txBody>
          <a:bodyPr wrap="none" rtlCol="0">
            <a:spAutoFit/>
          </a:bodyPr>
          <a:lstStyle/>
          <a:p>
            <a:r>
              <a:rPr lang="en-US" sz="3200" b="1" dirty="0">
                <a:solidFill>
                  <a:schemeClr val="bg1"/>
                </a:solidFill>
                <a:latin typeface="Cambria Math" panose="02040503050406030204" pitchFamily="18" charset="0"/>
                <a:ea typeface="Cambria Math" panose="02040503050406030204" pitchFamily="18" charset="0"/>
              </a:rPr>
              <a:t>Key Features And Novelty</a:t>
            </a:r>
            <a:endParaRPr lang="en-IN" sz="3200" b="1" dirty="0">
              <a:solidFill>
                <a:schemeClr val="bg1"/>
              </a:solidFill>
              <a:latin typeface="Cambria Math" panose="02040503050406030204" pitchFamily="18" charset="0"/>
              <a:ea typeface="Cambria Math" panose="02040503050406030204" pitchFamily="18" charset="0"/>
            </a:endParaRPr>
          </a:p>
        </p:txBody>
      </p:sp>
      <p:sp>
        <p:nvSpPr>
          <p:cNvPr id="6" name="TextBox 5">
            <a:extLst>
              <a:ext uri="{FF2B5EF4-FFF2-40B4-BE49-F238E27FC236}">
                <a16:creationId xmlns:a16="http://schemas.microsoft.com/office/drawing/2014/main" id="{16393EF4-C64C-445A-8E9B-CC5FB39E941C}"/>
              </a:ext>
            </a:extLst>
          </p:cNvPr>
          <p:cNvSpPr txBox="1"/>
          <p:nvPr/>
        </p:nvSpPr>
        <p:spPr>
          <a:xfrm>
            <a:off x="1366176" y="1150045"/>
            <a:ext cx="5953874" cy="707886"/>
          </a:xfrm>
          <a:prstGeom prst="rect">
            <a:avLst/>
          </a:prstGeom>
          <a:noFill/>
        </p:spPr>
        <p:txBody>
          <a:bodyPr wrap="none" rtlCol="0">
            <a:spAutoFit/>
          </a:bodyPr>
          <a:lstStyle/>
          <a:p>
            <a:pPr marL="571500" indent="-571500">
              <a:buFont typeface="Wingdings" panose="05000000000000000000" pitchFamily="2" charset="2"/>
              <a:buChar char="q"/>
            </a:pPr>
            <a:r>
              <a:rPr lang="en-IN" sz="4000" b="1" dirty="0">
                <a:solidFill>
                  <a:schemeClr val="tx1"/>
                </a:solidFill>
                <a:latin typeface=" Cambria Math"/>
                <a:ea typeface="Cambria" panose="02040503050406030204" pitchFamily="18" charset="0"/>
              </a:rPr>
              <a:t>AI-Powered Capabilities</a:t>
            </a:r>
          </a:p>
        </p:txBody>
      </p:sp>
      <p:pic>
        <p:nvPicPr>
          <p:cNvPr id="62" name="Picture 61">
            <a:extLst>
              <a:ext uri="{FF2B5EF4-FFF2-40B4-BE49-F238E27FC236}">
                <a16:creationId xmlns:a16="http://schemas.microsoft.com/office/drawing/2014/main" id="{4F27DBB2-3259-4734-9725-EC1A259DE3E6}"/>
              </a:ext>
            </a:extLst>
          </p:cNvPr>
          <p:cNvPicPr>
            <a:picLocks noChangeAspect="1"/>
          </p:cNvPicPr>
          <p:nvPr/>
        </p:nvPicPr>
        <p:blipFill rotWithShape="1">
          <a:blip r:embed="rId4"/>
          <a:srcRect t="7055" b="69232"/>
          <a:stretch/>
        </p:blipFill>
        <p:spPr>
          <a:xfrm>
            <a:off x="334859" y="1985630"/>
            <a:ext cx="7778271" cy="2191870"/>
          </a:xfrm>
          <a:prstGeom prst="rect">
            <a:avLst/>
          </a:prstGeom>
        </p:spPr>
      </p:pic>
      <p:pic>
        <p:nvPicPr>
          <p:cNvPr id="63" name="Picture 62">
            <a:extLst>
              <a:ext uri="{FF2B5EF4-FFF2-40B4-BE49-F238E27FC236}">
                <a16:creationId xmlns:a16="http://schemas.microsoft.com/office/drawing/2014/main" id="{5D952CBD-B0F8-4A0C-987E-425B0E49B516}"/>
              </a:ext>
            </a:extLst>
          </p:cNvPr>
          <p:cNvPicPr>
            <a:picLocks noChangeAspect="1"/>
          </p:cNvPicPr>
          <p:nvPr/>
        </p:nvPicPr>
        <p:blipFill rotWithShape="1">
          <a:blip r:embed="rId5"/>
          <a:srcRect l="3911" t="34313" r="-3911" b="-22062"/>
          <a:stretch/>
        </p:blipFill>
        <p:spPr>
          <a:xfrm>
            <a:off x="623860" y="4242875"/>
            <a:ext cx="8011332" cy="85581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7" name="Picture 5">
            <a:extLst>
              <a:ext uri="{FF2B5EF4-FFF2-40B4-BE49-F238E27FC236}">
                <a16:creationId xmlns:a16="http://schemas.microsoft.com/office/drawing/2014/main" id="{FA0822E9-8099-4972-8E0A-2FB0C343CF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29922" y="1002765"/>
            <a:ext cx="7649153" cy="928423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7F50F71D-E66D-4A7E-BB9C-6F83623D38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44371" y="1363925"/>
            <a:ext cx="7015587" cy="8490456"/>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a:extLst>
              <a:ext uri="{FF2B5EF4-FFF2-40B4-BE49-F238E27FC236}">
                <a16:creationId xmlns:a16="http://schemas.microsoft.com/office/drawing/2014/main" id="{96F24320-4339-46B4-BDC5-3A72038DDE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01608" y="1981841"/>
            <a:ext cx="4822360" cy="91125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415F06B-C630-40D8-AF40-90CA5DE1FCDF}"/>
              </a:ext>
            </a:extLst>
          </p:cNvPr>
          <p:cNvSpPr txBox="1"/>
          <p:nvPr/>
        </p:nvSpPr>
        <p:spPr>
          <a:xfrm>
            <a:off x="11724746" y="2108339"/>
            <a:ext cx="3576083" cy="646331"/>
          </a:xfrm>
          <a:prstGeom prst="rect">
            <a:avLst/>
          </a:prstGeom>
          <a:noFill/>
        </p:spPr>
        <p:txBody>
          <a:bodyPr wrap="square" rtlCol="0">
            <a:spAutoFit/>
          </a:bodyPr>
          <a:lstStyle/>
          <a:p>
            <a:pPr algn="ctr"/>
            <a:r>
              <a:rPr lang="en-IN" sz="3600" b="1" dirty="0">
                <a:latin typeface="Calibri" panose="020F0502020204030204" pitchFamily="34" charset="0"/>
                <a:ea typeface="Calibri" panose="020F0502020204030204" pitchFamily="34" charset="0"/>
                <a:cs typeface="Calibri" panose="020F0502020204030204" pitchFamily="34" charset="0"/>
              </a:rPr>
              <a:t>❌Showstoppers</a:t>
            </a:r>
          </a:p>
        </p:txBody>
      </p:sp>
      <p:sp>
        <p:nvSpPr>
          <p:cNvPr id="6" name="TextBox 5">
            <a:extLst>
              <a:ext uri="{FF2B5EF4-FFF2-40B4-BE49-F238E27FC236}">
                <a16:creationId xmlns:a16="http://schemas.microsoft.com/office/drawing/2014/main" id="{DAC8FB4A-A37A-44A0-B15D-BDBE598038CB}"/>
              </a:ext>
            </a:extLst>
          </p:cNvPr>
          <p:cNvSpPr txBox="1"/>
          <p:nvPr/>
        </p:nvSpPr>
        <p:spPr>
          <a:xfrm>
            <a:off x="10398968" y="3248356"/>
            <a:ext cx="6560990" cy="954107"/>
          </a:xfrm>
          <a:prstGeom prst="rect">
            <a:avLst/>
          </a:prstGeom>
          <a:noFill/>
        </p:spPr>
        <p:txBody>
          <a:bodyPr wrap="square" rtlCol="0">
            <a:spAutoFit/>
          </a:bodyPr>
          <a:lstStyle/>
          <a:p>
            <a:pPr algn="ctr"/>
            <a:r>
              <a:rPr lang="en-US" sz="2800" dirty="0">
                <a:latin typeface="Calibri" panose="020F0502020204030204" pitchFamily="34" charset="0"/>
                <a:ea typeface="Calibri" panose="020F0502020204030204" pitchFamily="34" charset="0"/>
                <a:cs typeface="Calibri" panose="020F0502020204030204" pitchFamily="34" charset="0"/>
              </a:rPr>
              <a:t>🚫 No Political Support: Without backing, the project may never launch.</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4495F4DE-3E59-41B5-9C29-CA6E4ABDB5F2}"/>
              </a:ext>
            </a:extLst>
          </p:cNvPr>
          <p:cNvSpPr txBox="1"/>
          <p:nvPr/>
        </p:nvSpPr>
        <p:spPr>
          <a:xfrm>
            <a:off x="10293716" y="4467185"/>
            <a:ext cx="6666242" cy="954107"/>
          </a:xfrm>
          <a:prstGeom prst="rect">
            <a:avLst/>
          </a:prstGeom>
          <a:noFill/>
        </p:spPr>
        <p:txBody>
          <a:bodyPr wrap="square" rtlCol="0">
            <a:spAutoFit/>
          </a:bodyPr>
          <a:lstStyle/>
          <a:p>
            <a:pPr algn="ctr"/>
            <a:r>
              <a:rPr lang="en-US" sz="2800" dirty="0">
                <a:latin typeface="Calibri" panose="020F0502020204030204" pitchFamily="34" charset="0"/>
                <a:ea typeface="Calibri" panose="020F0502020204030204" pitchFamily="34" charset="0"/>
                <a:cs typeface="Calibri" panose="020F0502020204030204" pitchFamily="34" charset="0"/>
              </a:rPr>
              <a:t>🔐 Cyber Risks: Data breaches can break transparency and trust.</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B5453BD7-0D8D-46EE-B5CA-5E498258851E}"/>
              </a:ext>
            </a:extLst>
          </p:cNvPr>
          <p:cNvSpPr txBox="1"/>
          <p:nvPr/>
        </p:nvSpPr>
        <p:spPr>
          <a:xfrm>
            <a:off x="10293716" y="5751650"/>
            <a:ext cx="6560990" cy="954107"/>
          </a:xfrm>
          <a:prstGeom prst="rect">
            <a:avLst/>
          </a:prstGeom>
          <a:noFill/>
        </p:spPr>
        <p:txBody>
          <a:bodyPr wrap="square" rtlCol="0">
            <a:spAutoFit/>
          </a:bodyPr>
          <a:lstStyle/>
          <a:p>
            <a:pPr algn="ctr"/>
            <a:r>
              <a:rPr lang="en-US" sz="2800" dirty="0">
                <a:latin typeface="Calibri" panose="020F0502020204030204" pitchFamily="34" charset="0"/>
                <a:ea typeface="Calibri" panose="020F0502020204030204" pitchFamily="34" charset="0"/>
                <a:cs typeface="Calibri" panose="020F0502020204030204" pitchFamily="34" charset="0"/>
              </a:rPr>
              <a:t>📜 Legal Barriers: Blockchain use may not be allowed by law.</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F1FE4406-A01A-4D60-B915-97F17564F834}"/>
              </a:ext>
            </a:extLst>
          </p:cNvPr>
          <p:cNvSpPr txBox="1"/>
          <p:nvPr/>
        </p:nvSpPr>
        <p:spPr>
          <a:xfrm flipH="1">
            <a:off x="10098838" y="6975106"/>
            <a:ext cx="6518392" cy="954107"/>
          </a:xfrm>
          <a:prstGeom prst="rect">
            <a:avLst/>
          </a:prstGeom>
          <a:noFill/>
        </p:spPr>
        <p:txBody>
          <a:bodyPr wrap="square" rtlCol="0">
            <a:spAutoFit/>
          </a:bodyPr>
          <a:lstStyle/>
          <a:p>
            <a:pPr algn="ctr"/>
            <a:r>
              <a:rPr lang="en-US" sz="2800" dirty="0">
                <a:latin typeface="Calibri" panose="020F0502020204030204" pitchFamily="34" charset="0"/>
                <a:ea typeface="Calibri" panose="020F0502020204030204" pitchFamily="34" charset="0"/>
                <a:cs typeface="Calibri" panose="020F0502020204030204" pitchFamily="34" charset="0"/>
              </a:rPr>
              <a:t>💰 High Costs: Big investment needed without government funding.</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042673A4-C875-4094-B019-88FF4A24CC23}"/>
              </a:ext>
            </a:extLst>
          </p:cNvPr>
          <p:cNvSpPr txBox="1"/>
          <p:nvPr/>
        </p:nvSpPr>
        <p:spPr>
          <a:xfrm>
            <a:off x="10136217" y="8198562"/>
            <a:ext cx="6917615" cy="1323439"/>
          </a:xfrm>
          <a:prstGeom prst="rect">
            <a:avLst/>
          </a:prstGeom>
          <a:noFill/>
        </p:spPr>
        <p:txBody>
          <a:bodyPr wrap="square" rtlCol="0">
            <a:spAutoFit/>
          </a:bodyPr>
          <a:lstStyle/>
          <a:p>
            <a:pPr algn="ctr"/>
            <a:r>
              <a:rPr lang="en-US" sz="2800" dirty="0">
                <a:latin typeface="Calibri" panose="020F0502020204030204" pitchFamily="34" charset="0"/>
                <a:ea typeface="Calibri" panose="020F0502020204030204" pitchFamily="34" charset="0"/>
                <a:cs typeface="Calibri" panose="020F0502020204030204" pitchFamily="34" charset="0"/>
              </a:rPr>
              <a:t>🕵‍♂ Privacy Concerns: Using personal data may raise ethical issues.</a:t>
            </a:r>
          </a:p>
          <a:p>
            <a:pPr algn="ctr"/>
            <a:endParaRPr lang="en-IN" sz="2400" dirty="0">
              <a:latin typeface="Calibri" panose="020F0502020204030204" pitchFamily="34" charset="0"/>
              <a:ea typeface="Calibri" panose="020F0502020204030204" pitchFamily="34" charset="0"/>
              <a:cs typeface="Calibri" panose="020F0502020204030204" pitchFamily="34" charset="0"/>
            </a:endParaRPr>
          </a:p>
        </p:txBody>
      </p:sp>
      <p:pic>
        <p:nvPicPr>
          <p:cNvPr id="1025" name="Picture 1">
            <a:extLst>
              <a:ext uri="{FF2B5EF4-FFF2-40B4-BE49-F238E27FC236}">
                <a16:creationId xmlns:a16="http://schemas.microsoft.com/office/drawing/2014/main" id="{E943EC84-2AF8-4B84-8426-A7298B30956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6040" y="824952"/>
            <a:ext cx="7602036" cy="94394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93966E29-6B80-4DCE-8D12-7B39AD6C804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45110" y="1202560"/>
            <a:ext cx="6818819" cy="865182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86562D1-452B-4A73-8381-74A1BFA9D4E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96365" y="2588553"/>
            <a:ext cx="2482902" cy="2598102"/>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2FC3A701-FF88-4D65-8C8B-74043AFCE26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50061" y="6259461"/>
            <a:ext cx="2448762" cy="244640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29EE74AB-9701-42EA-9FD5-2C5C8325405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373589" y="1989694"/>
            <a:ext cx="4676723" cy="91721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6DE57C3-FA8D-4378-8439-DB0ED502CD57}"/>
              </a:ext>
            </a:extLst>
          </p:cNvPr>
          <p:cNvSpPr txBox="1"/>
          <p:nvPr/>
        </p:nvSpPr>
        <p:spPr>
          <a:xfrm>
            <a:off x="3238537" y="2125138"/>
            <a:ext cx="3013967" cy="646331"/>
          </a:xfrm>
          <a:prstGeom prst="rect">
            <a:avLst/>
          </a:prstGeom>
          <a:noFill/>
        </p:spPr>
        <p:txBody>
          <a:bodyPr wrap="none" rtlCol="0">
            <a:spAutoFit/>
          </a:bodyPr>
          <a:lstStyle/>
          <a:p>
            <a:pPr algn="ctr"/>
            <a:r>
              <a:rPr lang="en-IN" sz="3600" b="1" dirty="0">
                <a:solidFill>
                  <a:schemeClr val="tx1"/>
                </a:solidFill>
                <a:latin typeface="Calibri" panose="020F0502020204030204" pitchFamily="34" charset="0"/>
                <a:ea typeface="Calibri" panose="020F0502020204030204" pitchFamily="34" charset="0"/>
                <a:cs typeface="Calibri" panose="020F0502020204030204" pitchFamily="34" charset="0"/>
              </a:rPr>
              <a:t>⚠ Drawbacks</a:t>
            </a:r>
          </a:p>
        </p:txBody>
      </p:sp>
      <p:sp>
        <p:nvSpPr>
          <p:cNvPr id="3" name="TextBox 2">
            <a:extLst>
              <a:ext uri="{FF2B5EF4-FFF2-40B4-BE49-F238E27FC236}">
                <a16:creationId xmlns:a16="http://schemas.microsoft.com/office/drawing/2014/main" id="{56485360-0CC6-4D61-9EB5-A25397F6192F}"/>
              </a:ext>
            </a:extLst>
          </p:cNvPr>
          <p:cNvSpPr txBox="1"/>
          <p:nvPr/>
        </p:nvSpPr>
        <p:spPr>
          <a:xfrm>
            <a:off x="1423533" y="3275240"/>
            <a:ext cx="6497921" cy="954107"/>
          </a:xfrm>
          <a:prstGeom prst="rect">
            <a:avLst/>
          </a:prstGeom>
          <a:noFill/>
        </p:spPr>
        <p:txBody>
          <a:bodyPr wrap="square" rtlCol="0">
            <a:spAutoFit/>
          </a:bodyPr>
          <a:lstStyle/>
          <a:p>
            <a:pPr algn="ctr"/>
            <a:r>
              <a:rPr lang="en-US" sz="2800" dirty="0">
                <a:solidFill>
                  <a:schemeClr val="bg1"/>
                </a:solidFill>
                <a:latin typeface="Calibri" panose="020F0502020204030204" pitchFamily="34" charset="0"/>
                <a:ea typeface="Calibri" panose="020F0502020204030204" pitchFamily="34" charset="0"/>
                <a:cs typeface="Calibri" panose="020F0502020204030204" pitchFamily="34" charset="0"/>
              </a:rPr>
              <a:t>📊 Data Issues: Outdated or wrong data can reduce AI accuracy.</a:t>
            </a:r>
            <a:endParaRPr lang="en-IN" sz="28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5D7B4D37-F8DA-4ED4-9F84-A52BD9B470FA}"/>
              </a:ext>
            </a:extLst>
          </p:cNvPr>
          <p:cNvSpPr txBox="1"/>
          <p:nvPr/>
        </p:nvSpPr>
        <p:spPr>
          <a:xfrm>
            <a:off x="1533353" y="4590558"/>
            <a:ext cx="6323110" cy="954107"/>
          </a:xfrm>
          <a:prstGeom prst="rect">
            <a:avLst/>
          </a:prstGeom>
          <a:noFill/>
        </p:spPr>
        <p:txBody>
          <a:bodyPr wrap="square" rtlCol="0">
            <a:spAutoFit/>
          </a:bodyPr>
          <a:lstStyle/>
          <a:p>
            <a:pPr algn="ctr"/>
            <a:r>
              <a:rPr lang="en-US" sz="2800" dirty="0">
                <a:solidFill>
                  <a:schemeClr val="bg1"/>
                </a:solidFill>
                <a:latin typeface="Calibri" panose="020F0502020204030204" pitchFamily="34" charset="0"/>
                <a:ea typeface="Calibri" panose="020F0502020204030204" pitchFamily="34" charset="0"/>
                <a:cs typeface="Calibri" panose="020F0502020204030204" pitchFamily="34" charset="0"/>
              </a:rPr>
              <a:t>🌐 Digital Divide: Rural citizens may lack access to digital tools.</a:t>
            </a:r>
            <a:endParaRPr lang="en-IN" sz="28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0AC68216-2BB3-45F9-99F3-CB4AD7F20370}"/>
              </a:ext>
            </a:extLst>
          </p:cNvPr>
          <p:cNvSpPr txBox="1"/>
          <p:nvPr/>
        </p:nvSpPr>
        <p:spPr>
          <a:xfrm>
            <a:off x="1572891" y="5833431"/>
            <a:ext cx="6528573" cy="954107"/>
          </a:xfrm>
          <a:prstGeom prst="rect">
            <a:avLst/>
          </a:prstGeom>
          <a:noFill/>
        </p:spPr>
        <p:txBody>
          <a:bodyPr wrap="square" rtlCol="0">
            <a:spAutoFit/>
          </a:bodyPr>
          <a:lstStyle/>
          <a:p>
            <a:pPr algn="ctr"/>
            <a:r>
              <a:rPr lang="en-US" sz="2800" dirty="0">
                <a:solidFill>
                  <a:schemeClr val="bg1"/>
                </a:solidFill>
                <a:latin typeface="Calibri" panose="020F0502020204030204" pitchFamily="34" charset="0"/>
                <a:ea typeface="Calibri" panose="020F0502020204030204" pitchFamily="34" charset="0"/>
                <a:cs typeface="Calibri" panose="020F0502020204030204" pitchFamily="34" charset="0"/>
              </a:rPr>
              <a:t>🤖 AI Bias: AI results can be unfair or hard to explain.</a:t>
            </a:r>
            <a:endParaRPr lang="en-IN" sz="28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D826A85D-896F-44CF-AEA8-DBFC602E07CC}"/>
              </a:ext>
            </a:extLst>
          </p:cNvPr>
          <p:cNvSpPr txBox="1"/>
          <p:nvPr/>
        </p:nvSpPr>
        <p:spPr>
          <a:xfrm>
            <a:off x="1439071" y="7088417"/>
            <a:ext cx="6796215" cy="954107"/>
          </a:xfrm>
          <a:prstGeom prst="rect">
            <a:avLst/>
          </a:prstGeom>
          <a:noFill/>
        </p:spPr>
        <p:txBody>
          <a:bodyPr wrap="square" rtlCol="0">
            <a:spAutoFit/>
          </a:bodyPr>
          <a:lstStyle/>
          <a:p>
            <a:pPr algn="ctr"/>
            <a:r>
              <a:rPr lang="en-US" sz="2800" dirty="0">
                <a:solidFill>
                  <a:schemeClr val="bg1"/>
                </a:solidFill>
                <a:latin typeface="Calibri" panose="020F0502020204030204" pitchFamily="34" charset="0"/>
                <a:ea typeface="Calibri" panose="020F0502020204030204" pitchFamily="34" charset="0"/>
                <a:cs typeface="Calibri" panose="020F0502020204030204" pitchFamily="34" charset="0"/>
              </a:rPr>
              <a:t>⚙ Integration Issues: Connecting with old systems may take years.</a:t>
            </a:r>
            <a:endParaRPr lang="en-IN" sz="28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8B3ECB01-0C9F-405D-9E6E-6230F825C3F8}"/>
              </a:ext>
            </a:extLst>
          </p:cNvPr>
          <p:cNvSpPr txBox="1"/>
          <p:nvPr/>
        </p:nvSpPr>
        <p:spPr>
          <a:xfrm>
            <a:off x="1674539" y="8308493"/>
            <a:ext cx="6701148" cy="954107"/>
          </a:xfrm>
          <a:prstGeom prst="rect">
            <a:avLst/>
          </a:prstGeom>
          <a:noFill/>
        </p:spPr>
        <p:txBody>
          <a:bodyPr wrap="square" rtlCol="0">
            <a:spAutoFit/>
          </a:bodyPr>
          <a:lstStyle/>
          <a:p>
            <a:pPr algn="ctr"/>
            <a:r>
              <a:rPr lang="en-US" sz="2800" dirty="0">
                <a:solidFill>
                  <a:schemeClr val="bg1"/>
                </a:solidFill>
                <a:latin typeface="Calibri" panose="020F0502020204030204" pitchFamily="34" charset="0"/>
                <a:ea typeface="Calibri" panose="020F0502020204030204" pitchFamily="34" charset="0"/>
                <a:cs typeface="Calibri" panose="020F0502020204030204" pitchFamily="34" charset="0"/>
              </a:rPr>
              <a:t>⛔ Resistance: People may not easily trust AI decisions.</a:t>
            </a:r>
            <a:endParaRPr lang="en-IN" sz="28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23" name="Freeform 3">
            <a:extLst>
              <a:ext uri="{FF2B5EF4-FFF2-40B4-BE49-F238E27FC236}">
                <a16:creationId xmlns:a16="http://schemas.microsoft.com/office/drawing/2014/main" id="{AF14FB82-9942-4298-9ADF-8E5AED8C2348}"/>
              </a:ext>
            </a:extLst>
          </p:cNvPr>
          <p:cNvSpPr/>
          <p:nvPr/>
        </p:nvSpPr>
        <p:spPr>
          <a:xfrm>
            <a:off x="0" y="13706"/>
            <a:ext cx="18288000" cy="575586"/>
          </a:xfrm>
          <a:custGeom>
            <a:avLst/>
            <a:gdLst/>
            <a:ahLst/>
            <a:cxnLst/>
            <a:rect l="l" t="t" r="r" b="b"/>
            <a:pathLst>
              <a:path w="9414331" h="296301">
                <a:moveTo>
                  <a:pt x="0" y="0"/>
                </a:moveTo>
                <a:lnTo>
                  <a:pt x="9414331" y="0"/>
                </a:lnTo>
                <a:lnTo>
                  <a:pt x="9414331" y="296301"/>
                </a:lnTo>
                <a:lnTo>
                  <a:pt x="0" y="296301"/>
                </a:lnTo>
                <a:close/>
              </a:path>
            </a:pathLst>
          </a:custGeom>
          <a:solidFill>
            <a:schemeClr val="accent1">
              <a:lumMod val="75000"/>
            </a:schemeClr>
          </a:solidFill>
          <a:scene3d>
            <a:camera prst="orthographicFront"/>
            <a:lightRig rig="threePt" dir="t"/>
          </a:scene3d>
          <a:sp3d>
            <a:bevelT/>
          </a:sp3d>
        </p:spPr>
      </p:sp>
      <p:sp>
        <p:nvSpPr>
          <p:cNvPr id="14" name="TextBox 13">
            <a:extLst>
              <a:ext uri="{FF2B5EF4-FFF2-40B4-BE49-F238E27FC236}">
                <a16:creationId xmlns:a16="http://schemas.microsoft.com/office/drawing/2014/main" id="{745132A6-100F-4421-BAB7-5794D790821D}"/>
              </a:ext>
            </a:extLst>
          </p:cNvPr>
          <p:cNvSpPr txBox="1"/>
          <p:nvPr/>
        </p:nvSpPr>
        <p:spPr>
          <a:xfrm>
            <a:off x="7167282" y="-8916"/>
            <a:ext cx="3518912" cy="584775"/>
          </a:xfrm>
          <a:prstGeom prst="rect">
            <a:avLst/>
          </a:prstGeom>
          <a:noFill/>
        </p:spPr>
        <p:txBody>
          <a:bodyPr wrap="none" rtlCol="0">
            <a:spAutoFit/>
          </a:bodyPr>
          <a:lstStyle/>
          <a:p>
            <a:pPr algn="ctr"/>
            <a:r>
              <a:rPr lang="en-IN" sz="3200" b="1" dirty="0">
                <a:solidFill>
                  <a:schemeClr val="bg1"/>
                </a:solidFill>
                <a:latin typeface=" Cambria Math"/>
              </a:rPr>
              <a:t>Barriers to Success</a:t>
            </a:r>
          </a:p>
        </p:txBody>
      </p:sp>
    </p:spTree>
    <p:extLst>
      <p:ext uri="{BB962C8B-B14F-4D97-AF65-F5344CB8AC3E}">
        <p14:creationId xmlns:p14="http://schemas.microsoft.com/office/powerpoint/2010/main" val="235469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p:nvPr/>
        </p:nvSpPr>
        <p:spPr>
          <a:xfrm rot="-5400000">
            <a:off x="1465441" y="-456380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pic>
        <p:nvPicPr>
          <p:cNvPr id="148" name="Google Shape;148;p8"/>
          <p:cNvPicPr preferRelativeResize="0"/>
          <p:nvPr/>
        </p:nvPicPr>
        <p:blipFill rotWithShape="1">
          <a:blip r:embed="rId4">
            <a:alphaModFix/>
          </a:blip>
          <a:srcRect/>
          <a:stretch/>
        </p:blipFill>
        <p:spPr>
          <a:xfrm rot="-10798857">
            <a:off x="4972914" y="2283170"/>
            <a:ext cx="7945947" cy="4449731"/>
          </a:xfrm>
          <a:prstGeom prst="rect">
            <a:avLst/>
          </a:prstGeom>
          <a:noFill/>
          <a:ln>
            <a:noFill/>
          </a:ln>
        </p:spPr>
      </p:pic>
      <p:sp>
        <p:nvSpPr>
          <p:cNvPr id="149" name="Google Shape;149;p8"/>
          <p:cNvSpPr txBox="1"/>
          <p:nvPr/>
        </p:nvSpPr>
        <p:spPr>
          <a:xfrm>
            <a:off x="3538315" y="-1315510"/>
            <a:ext cx="10815141" cy="1117229"/>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6600" b="1" dirty="0">
                <a:solidFill>
                  <a:schemeClr val="bg1">
                    <a:lumMod val="85000"/>
                  </a:schemeClr>
                </a:solidFill>
                <a:latin typeface="+mj-lt"/>
              </a:rPr>
              <a:t>Team Name : Pixel Pirates</a:t>
            </a:r>
            <a:r>
              <a:rPr lang="en-US" sz="6600" b="1" i="0" u="none" strike="noStrike" cap="none" dirty="0">
                <a:solidFill>
                  <a:schemeClr val="bg1">
                    <a:lumMod val="85000"/>
                  </a:schemeClr>
                </a:solidFill>
                <a:latin typeface="+mj-lt"/>
                <a:ea typeface="Arial"/>
                <a:cs typeface="Arial"/>
                <a:sym typeface="Arial"/>
              </a:rPr>
              <a:t> </a:t>
            </a:r>
            <a:endParaRPr sz="6600" b="1" dirty="0">
              <a:solidFill>
                <a:schemeClr val="bg1">
                  <a:lumMod val="85000"/>
                </a:schemeClr>
              </a:solidFill>
              <a:latin typeface="+mj-lt"/>
            </a:endParaRPr>
          </a:p>
        </p:txBody>
      </p:sp>
      <p:sp>
        <p:nvSpPr>
          <p:cNvPr id="150" name="Google Shape;150;p8"/>
          <p:cNvSpPr txBox="1"/>
          <p:nvPr/>
        </p:nvSpPr>
        <p:spPr>
          <a:xfrm>
            <a:off x="2696137" y="491685"/>
            <a:ext cx="12499499" cy="922432"/>
          </a:xfrm>
          <a:prstGeom prst="rect">
            <a:avLst/>
          </a:prstGeom>
          <a:noFill/>
          <a:ln>
            <a:noFill/>
          </a:ln>
        </p:spPr>
        <p:txBody>
          <a:bodyPr spcFirstLastPara="1" wrap="square" lIns="0" tIns="0" rIns="0" bIns="0" anchor="t" anchorCtr="0">
            <a:spAutoFit/>
          </a:bodyPr>
          <a:lstStyle/>
          <a:p>
            <a:pPr marL="0" marR="0" lvl="0" indent="0" algn="ctr" rtl="0">
              <a:lnSpc>
                <a:spcPct val="111018"/>
              </a:lnSpc>
              <a:spcBef>
                <a:spcPts val="0"/>
              </a:spcBef>
              <a:spcAft>
                <a:spcPts val="0"/>
              </a:spcAft>
              <a:buNone/>
            </a:pPr>
            <a:r>
              <a:rPr lang="en-US" sz="5400" b="1" dirty="0">
                <a:solidFill>
                  <a:srgbClr val="D9D9D9"/>
                </a:solidFill>
                <a:latin typeface="+mj-lt"/>
                <a:ea typeface="Playfair Display"/>
                <a:cs typeface="Playfair Display"/>
                <a:sym typeface="Playfair Display"/>
              </a:rPr>
              <a:t>T</a:t>
            </a:r>
            <a:r>
              <a:rPr lang="en-US" sz="5400" b="1" i="0" u="none" strike="noStrike" cap="none" dirty="0">
                <a:solidFill>
                  <a:srgbClr val="D9D9D9"/>
                </a:solidFill>
                <a:latin typeface="+mj-lt"/>
                <a:ea typeface="Playfair Display"/>
                <a:cs typeface="Playfair Display"/>
                <a:sym typeface="Playfair Display"/>
              </a:rPr>
              <a:t>eam members :-  </a:t>
            </a:r>
            <a:endParaRPr sz="5400" dirty="0">
              <a:latin typeface="+mj-lt"/>
            </a:endParaRPr>
          </a:p>
        </p:txBody>
      </p:sp>
      <p:sp>
        <p:nvSpPr>
          <p:cNvPr id="3" name="TextBox 2">
            <a:extLst>
              <a:ext uri="{FF2B5EF4-FFF2-40B4-BE49-F238E27FC236}">
                <a16:creationId xmlns:a16="http://schemas.microsoft.com/office/drawing/2014/main" id="{5D17CB83-4AE9-430A-9404-86564FA829B5}"/>
              </a:ext>
            </a:extLst>
          </p:cNvPr>
          <p:cNvSpPr txBox="1"/>
          <p:nvPr/>
        </p:nvSpPr>
        <p:spPr>
          <a:xfrm>
            <a:off x="750997" y="6732670"/>
            <a:ext cx="7404705" cy="2123658"/>
          </a:xfrm>
          <a:prstGeom prst="rect">
            <a:avLst/>
          </a:prstGeom>
          <a:noFill/>
        </p:spPr>
        <p:txBody>
          <a:bodyPr wrap="square" rtlCol="0">
            <a:spAutoFit/>
          </a:bodyPr>
          <a:lstStyle/>
          <a:p>
            <a:pPr algn="ctr"/>
            <a:r>
              <a:rPr lang="en-US" sz="4400" dirty="0">
                <a:solidFill>
                  <a:schemeClr val="bg1">
                    <a:lumMod val="85000"/>
                  </a:schemeClr>
                </a:solidFill>
                <a:latin typeface=" Cambria Math"/>
                <a:ea typeface="Cambria" panose="02040503050406030204" pitchFamily="18" charset="0"/>
              </a:rPr>
              <a:t>Kalpesh Patil </a:t>
            </a:r>
          </a:p>
          <a:p>
            <a:r>
              <a:rPr lang="en-US" sz="4400" dirty="0">
                <a:solidFill>
                  <a:schemeClr val="bg1">
                    <a:lumMod val="85000"/>
                  </a:schemeClr>
                </a:solidFill>
                <a:latin typeface=" Cambria Math"/>
                <a:ea typeface="Cambria" panose="02040503050406030204" pitchFamily="18" charset="0"/>
              </a:rPr>
              <a:t>Email : </a:t>
            </a:r>
            <a:r>
              <a:rPr lang="en-US" sz="4400" dirty="0">
                <a:solidFill>
                  <a:schemeClr val="bg1">
                    <a:lumMod val="85000"/>
                  </a:schemeClr>
                </a:solidFill>
                <a:latin typeface=" Cambria Math"/>
                <a:ea typeface="Cambria" panose="02040503050406030204" pitchFamily="18" charset="0"/>
                <a:hlinkClick r:id="rId5">
                  <a:extLst>
                    <a:ext uri="{A12FA001-AC4F-418D-AE19-62706E023703}">
                      <ahyp:hlinkClr xmlns:ahyp="http://schemas.microsoft.com/office/drawing/2018/hyperlinkcolor" val="tx"/>
                    </a:ext>
                  </a:extLst>
                </a:hlinkClick>
              </a:rPr>
              <a:t>kp418099@gmail.com</a:t>
            </a:r>
            <a:endParaRPr lang="en-US" sz="4400" dirty="0">
              <a:solidFill>
                <a:schemeClr val="bg1">
                  <a:lumMod val="85000"/>
                </a:schemeClr>
              </a:solidFill>
              <a:latin typeface=" Cambria Math"/>
              <a:ea typeface="Cambria" panose="02040503050406030204" pitchFamily="18" charset="0"/>
            </a:endParaRPr>
          </a:p>
          <a:p>
            <a:r>
              <a:rPr lang="en-US" sz="4400" dirty="0">
                <a:solidFill>
                  <a:schemeClr val="bg1">
                    <a:lumMod val="85000"/>
                  </a:schemeClr>
                </a:solidFill>
                <a:latin typeface=" Cambria Math"/>
                <a:ea typeface="Cambria" panose="02040503050406030204" pitchFamily="18" charset="0"/>
              </a:rPr>
              <a:t>Contact : 9503249509</a:t>
            </a:r>
            <a:endParaRPr lang="en-IN" sz="4400" dirty="0">
              <a:solidFill>
                <a:schemeClr val="bg1">
                  <a:lumMod val="85000"/>
                </a:schemeClr>
              </a:solidFill>
              <a:latin typeface=" Cambria Math"/>
              <a:ea typeface="Cambria" panose="02040503050406030204" pitchFamily="18" charset="0"/>
            </a:endParaRPr>
          </a:p>
        </p:txBody>
      </p:sp>
      <p:sp>
        <p:nvSpPr>
          <p:cNvPr id="4" name="TextBox 3">
            <a:extLst>
              <a:ext uri="{FF2B5EF4-FFF2-40B4-BE49-F238E27FC236}">
                <a16:creationId xmlns:a16="http://schemas.microsoft.com/office/drawing/2014/main" id="{8D8949AB-C122-4D57-A679-F5EC432744B7}"/>
              </a:ext>
            </a:extLst>
          </p:cNvPr>
          <p:cNvSpPr txBox="1"/>
          <p:nvPr/>
        </p:nvSpPr>
        <p:spPr>
          <a:xfrm>
            <a:off x="8916129" y="6732670"/>
            <a:ext cx="10026664" cy="2339102"/>
          </a:xfrm>
          <a:prstGeom prst="rect">
            <a:avLst/>
          </a:prstGeom>
          <a:noFill/>
        </p:spPr>
        <p:txBody>
          <a:bodyPr wrap="square" rtlCol="0">
            <a:spAutoFit/>
          </a:bodyPr>
          <a:lstStyle/>
          <a:p>
            <a:pPr algn="ctr"/>
            <a:r>
              <a:rPr lang="en-US" sz="4400" dirty="0">
                <a:solidFill>
                  <a:schemeClr val="bg1">
                    <a:lumMod val="85000"/>
                  </a:schemeClr>
                </a:solidFill>
                <a:latin typeface="Cambria Math" panose="02040503050406030204" pitchFamily="18" charset="0"/>
                <a:ea typeface="Cambria Math" panose="02040503050406030204" pitchFamily="18" charset="0"/>
              </a:rPr>
              <a:t>Vanshika Dawani </a:t>
            </a:r>
          </a:p>
          <a:p>
            <a:r>
              <a:rPr lang="en-US" sz="4400" dirty="0">
                <a:solidFill>
                  <a:schemeClr val="bg1">
                    <a:lumMod val="85000"/>
                  </a:schemeClr>
                </a:solidFill>
                <a:latin typeface="Cambria Math" panose="02040503050406030204" pitchFamily="18" charset="0"/>
                <a:ea typeface="Cambria Math" panose="02040503050406030204" pitchFamily="18" charset="0"/>
              </a:rPr>
              <a:t>Email : </a:t>
            </a:r>
            <a:r>
              <a:rPr lang="en-US" sz="4400" dirty="0">
                <a:solidFill>
                  <a:schemeClr val="bg1">
                    <a:lumMod val="85000"/>
                  </a:schemeClr>
                </a:solidFill>
                <a:latin typeface="Cambria Math" panose="02040503050406030204" pitchFamily="18" charset="0"/>
                <a:ea typeface="Cambria Math" panose="02040503050406030204" pitchFamily="18" charset="0"/>
                <a:hlinkClick r:id="rId6">
                  <a:extLst>
                    <a:ext uri="{A12FA001-AC4F-418D-AE19-62706E023703}">
                      <ahyp:hlinkClr xmlns:ahyp="http://schemas.microsoft.com/office/drawing/2018/hyperlinkcolor" val="tx"/>
                    </a:ext>
                  </a:extLst>
                </a:hlinkClick>
              </a:rPr>
              <a:t>vanshikadawani2006@gmail.com</a:t>
            </a:r>
            <a:endParaRPr lang="en-US" sz="4400" dirty="0">
              <a:solidFill>
                <a:schemeClr val="bg1">
                  <a:lumMod val="85000"/>
                </a:schemeClr>
              </a:solidFill>
              <a:latin typeface="Cambria Math" panose="02040503050406030204" pitchFamily="18" charset="0"/>
              <a:ea typeface="Cambria Math" panose="02040503050406030204" pitchFamily="18" charset="0"/>
            </a:endParaRPr>
          </a:p>
          <a:p>
            <a:r>
              <a:rPr lang="en-US" sz="4400" dirty="0">
                <a:solidFill>
                  <a:schemeClr val="bg1">
                    <a:lumMod val="85000"/>
                  </a:schemeClr>
                </a:solidFill>
                <a:latin typeface="Cambria Math" panose="02040503050406030204" pitchFamily="18" charset="0"/>
                <a:ea typeface="Cambria Math" panose="02040503050406030204" pitchFamily="18" charset="0"/>
              </a:rPr>
              <a:t>Contact : 9022522917</a:t>
            </a:r>
            <a:endParaRPr lang="en-IN" sz="4400" dirty="0">
              <a:solidFill>
                <a:schemeClr val="bg1">
                  <a:lumMod val="85000"/>
                </a:schemeClr>
              </a:solidFill>
              <a:latin typeface="Cambria Math" panose="02040503050406030204" pitchFamily="18" charset="0"/>
              <a:ea typeface="Cambria Math" panose="02040503050406030204" pitchFamily="18" charset="0"/>
            </a:endParaRPr>
          </a:p>
          <a:p>
            <a:endParaRPr lang="en-IN" dirty="0"/>
          </a:p>
        </p:txBody>
      </p:sp>
      <p:sp>
        <p:nvSpPr>
          <p:cNvPr id="5" name="TextBox 4">
            <a:extLst>
              <a:ext uri="{FF2B5EF4-FFF2-40B4-BE49-F238E27FC236}">
                <a16:creationId xmlns:a16="http://schemas.microsoft.com/office/drawing/2014/main" id="{20A47F7C-E4E2-4F9F-BEC8-FD3786B2B9A6}"/>
              </a:ext>
            </a:extLst>
          </p:cNvPr>
          <p:cNvSpPr txBox="1"/>
          <p:nvPr/>
        </p:nvSpPr>
        <p:spPr>
          <a:xfrm>
            <a:off x="9751510" y="2921481"/>
            <a:ext cx="8155091" cy="2123658"/>
          </a:xfrm>
          <a:prstGeom prst="rect">
            <a:avLst/>
          </a:prstGeom>
          <a:noFill/>
        </p:spPr>
        <p:txBody>
          <a:bodyPr wrap="square" rtlCol="0">
            <a:spAutoFit/>
          </a:bodyPr>
          <a:lstStyle/>
          <a:p>
            <a:pPr algn="ctr"/>
            <a:r>
              <a:rPr lang="en-US" sz="4400" dirty="0">
                <a:solidFill>
                  <a:schemeClr val="bg1">
                    <a:lumMod val="85000"/>
                  </a:schemeClr>
                </a:solidFill>
                <a:latin typeface="Cambria Math" panose="02040503050406030204" pitchFamily="18" charset="0"/>
                <a:ea typeface="Cambria Math" panose="02040503050406030204" pitchFamily="18" charset="0"/>
              </a:rPr>
              <a:t>Prem Patil</a:t>
            </a:r>
          </a:p>
          <a:p>
            <a:r>
              <a:rPr lang="en-US" sz="4400" dirty="0">
                <a:solidFill>
                  <a:schemeClr val="bg1">
                    <a:lumMod val="85000"/>
                  </a:schemeClr>
                </a:solidFill>
                <a:latin typeface="Cambria Math" panose="02040503050406030204" pitchFamily="18" charset="0"/>
                <a:ea typeface="Cambria Math" panose="02040503050406030204" pitchFamily="18" charset="0"/>
              </a:rPr>
              <a:t>Email : </a:t>
            </a:r>
            <a:r>
              <a:rPr lang="en-US" sz="4400" dirty="0">
                <a:solidFill>
                  <a:schemeClr val="bg1">
                    <a:lumMod val="85000"/>
                  </a:schemeClr>
                </a:solidFill>
                <a:latin typeface="Cambria Math" panose="02040503050406030204" pitchFamily="18" charset="0"/>
                <a:ea typeface="Cambria Math" panose="02040503050406030204" pitchFamily="18" charset="0"/>
                <a:hlinkClick r:id="rId7">
                  <a:extLst>
                    <a:ext uri="{A12FA001-AC4F-418D-AE19-62706E023703}">
                      <ahyp:hlinkClr xmlns:ahyp="http://schemas.microsoft.com/office/drawing/2018/hyperlinkcolor" val="tx"/>
                    </a:ext>
                  </a:extLst>
                </a:hlinkClick>
              </a:rPr>
              <a:t>Premtemp74@gmail.com</a:t>
            </a:r>
            <a:endParaRPr lang="en-US" sz="4400" dirty="0">
              <a:solidFill>
                <a:schemeClr val="bg1">
                  <a:lumMod val="85000"/>
                </a:schemeClr>
              </a:solidFill>
              <a:latin typeface="Cambria Math" panose="02040503050406030204" pitchFamily="18" charset="0"/>
              <a:ea typeface="Cambria Math" panose="02040503050406030204" pitchFamily="18" charset="0"/>
            </a:endParaRPr>
          </a:p>
          <a:p>
            <a:r>
              <a:rPr lang="en-US" sz="4400" dirty="0">
                <a:solidFill>
                  <a:schemeClr val="bg1">
                    <a:lumMod val="85000"/>
                  </a:schemeClr>
                </a:solidFill>
                <a:latin typeface="Cambria Math" panose="02040503050406030204" pitchFamily="18" charset="0"/>
                <a:ea typeface="Cambria Math" panose="02040503050406030204" pitchFamily="18" charset="0"/>
              </a:rPr>
              <a:t>Contact no. : 7499533550</a:t>
            </a:r>
            <a:endParaRPr lang="en-IN" sz="4400" dirty="0">
              <a:solidFill>
                <a:schemeClr val="bg1">
                  <a:lumMod val="85000"/>
                </a:schemeClr>
              </a:solidFill>
              <a:latin typeface="Cambria Math" panose="02040503050406030204" pitchFamily="18" charset="0"/>
              <a:ea typeface="Cambria Math" panose="02040503050406030204" pitchFamily="18" charset="0"/>
            </a:endParaRPr>
          </a:p>
        </p:txBody>
      </p:sp>
      <p:sp>
        <p:nvSpPr>
          <p:cNvPr id="6" name="TextBox 5">
            <a:extLst>
              <a:ext uri="{FF2B5EF4-FFF2-40B4-BE49-F238E27FC236}">
                <a16:creationId xmlns:a16="http://schemas.microsoft.com/office/drawing/2014/main" id="{DEB90B75-6CBD-467A-80A4-E9EA5941F9D2}"/>
              </a:ext>
            </a:extLst>
          </p:cNvPr>
          <p:cNvSpPr txBox="1"/>
          <p:nvPr/>
        </p:nvSpPr>
        <p:spPr>
          <a:xfrm>
            <a:off x="221139" y="2851551"/>
            <a:ext cx="8464422" cy="2123658"/>
          </a:xfrm>
          <a:prstGeom prst="rect">
            <a:avLst/>
          </a:prstGeom>
          <a:noFill/>
        </p:spPr>
        <p:txBody>
          <a:bodyPr wrap="square" rtlCol="0">
            <a:spAutoFit/>
          </a:bodyPr>
          <a:lstStyle/>
          <a:p>
            <a:pPr algn="ctr"/>
            <a:r>
              <a:rPr lang="en-US" sz="4400" dirty="0" err="1">
                <a:solidFill>
                  <a:schemeClr val="bg1">
                    <a:lumMod val="85000"/>
                  </a:schemeClr>
                </a:solidFill>
                <a:latin typeface="Cambria Math" panose="02040503050406030204" pitchFamily="18" charset="0"/>
                <a:ea typeface="Cambria Math" panose="02040503050406030204" pitchFamily="18" charset="0"/>
              </a:rPr>
              <a:t>Snehal</a:t>
            </a:r>
            <a:r>
              <a:rPr lang="en-US" sz="4400" dirty="0">
                <a:solidFill>
                  <a:schemeClr val="bg1">
                    <a:lumMod val="85000"/>
                  </a:schemeClr>
                </a:solidFill>
                <a:latin typeface="Cambria Math" panose="02040503050406030204" pitchFamily="18" charset="0"/>
                <a:ea typeface="Cambria Math" panose="02040503050406030204" pitchFamily="18" charset="0"/>
              </a:rPr>
              <a:t> </a:t>
            </a:r>
            <a:r>
              <a:rPr lang="en-US" sz="4400" dirty="0" err="1">
                <a:solidFill>
                  <a:schemeClr val="bg1">
                    <a:lumMod val="85000"/>
                  </a:schemeClr>
                </a:solidFill>
                <a:latin typeface="Cambria Math" panose="02040503050406030204" pitchFamily="18" charset="0"/>
                <a:ea typeface="Cambria Math" panose="02040503050406030204" pitchFamily="18" charset="0"/>
              </a:rPr>
              <a:t>Kolhe</a:t>
            </a:r>
            <a:endParaRPr lang="en-US" sz="4400" dirty="0">
              <a:solidFill>
                <a:schemeClr val="bg1">
                  <a:lumMod val="85000"/>
                </a:schemeClr>
              </a:solidFill>
              <a:latin typeface="Cambria Math" panose="02040503050406030204" pitchFamily="18" charset="0"/>
              <a:ea typeface="Cambria Math" panose="02040503050406030204" pitchFamily="18" charset="0"/>
            </a:endParaRPr>
          </a:p>
          <a:p>
            <a:r>
              <a:rPr lang="en-US" sz="4400" dirty="0">
                <a:solidFill>
                  <a:schemeClr val="bg1">
                    <a:lumMod val="85000"/>
                  </a:schemeClr>
                </a:solidFill>
                <a:latin typeface="Cambria Math" panose="02040503050406030204" pitchFamily="18" charset="0"/>
                <a:ea typeface="Cambria Math" panose="02040503050406030204" pitchFamily="18" charset="0"/>
              </a:rPr>
              <a:t>Email : </a:t>
            </a:r>
            <a:r>
              <a:rPr lang="en-US" sz="4400" dirty="0">
                <a:solidFill>
                  <a:schemeClr val="bg1">
                    <a:lumMod val="85000"/>
                  </a:schemeClr>
                </a:solidFill>
                <a:latin typeface="Cambria Math" panose="02040503050406030204" pitchFamily="18" charset="0"/>
                <a:ea typeface="Cambria Math" panose="02040503050406030204" pitchFamily="18" charset="0"/>
                <a:hlinkClick r:id="rId8">
                  <a:extLst>
                    <a:ext uri="{A12FA001-AC4F-418D-AE19-62706E023703}">
                      <ahyp:hlinkClr xmlns:ahyp="http://schemas.microsoft.com/office/drawing/2018/hyperlinkcolor" val="tx"/>
                    </a:ext>
                  </a:extLst>
                </a:hlinkClick>
              </a:rPr>
              <a:t>harikolhe2628@gmail.com</a:t>
            </a:r>
            <a:endParaRPr lang="en-US" sz="4400" dirty="0">
              <a:solidFill>
                <a:schemeClr val="bg1">
                  <a:lumMod val="85000"/>
                </a:schemeClr>
              </a:solidFill>
              <a:latin typeface="Cambria Math" panose="02040503050406030204" pitchFamily="18" charset="0"/>
              <a:ea typeface="Cambria Math" panose="02040503050406030204" pitchFamily="18" charset="0"/>
            </a:endParaRPr>
          </a:p>
          <a:p>
            <a:r>
              <a:rPr lang="en-US" sz="4400" dirty="0">
                <a:solidFill>
                  <a:schemeClr val="bg1">
                    <a:lumMod val="85000"/>
                  </a:schemeClr>
                </a:solidFill>
                <a:latin typeface="Cambria Math" panose="02040503050406030204" pitchFamily="18" charset="0"/>
                <a:ea typeface="Cambria Math" panose="02040503050406030204" pitchFamily="18" charset="0"/>
              </a:rPr>
              <a:t>Contact no. : 8010762086</a:t>
            </a:r>
            <a:endParaRPr lang="en-IN" sz="4400" dirty="0">
              <a:solidFill>
                <a:schemeClr val="bg1">
                  <a:lumMod val="85000"/>
                </a:schemeClr>
              </a:solidFill>
              <a:latin typeface="Cambria Math" panose="02040503050406030204" pitchFamily="18" charset="0"/>
              <a:ea typeface="Cambria Math" panose="020405030504060302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pic>
        <p:nvPicPr>
          <p:cNvPr id="157" name="Google Shape;157;p9"/>
          <p:cNvPicPr preferRelativeResize="0"/>
          <p:nvPr/>
        </p:nvPicPr>
        <p:blipFill rotWithShape="1">
          <a:blip r:embed="rId4">
            <a:alphaModFix/>
          </a:blip>
          <a:srcRect/>
          <a:stretch/>
        </p:blipFill>
        <p:spPr>
          <a:xfrm rot="-10798857">
            <a:off x="4832696" y="2189493"/>
            <a:ext cx="8590832" cy="4810866"/>
          </a:xfrm>
          <a:prstGeom prst="rect">
            <a:avLst/>
          </a:prstGeom>
          <a:noFill/>
          <a:ln>
            <a:noFill/>
          </a:ln>
        </p:spPr>
      </p:pic>
      <p:sp>
        <p:nvSpPr>
          <p:cNvPr id="158" name="Google Shape;158;p9"/>
          <p:cNvSpPr txBox="1"/>
          <p:nvPr/>
        </p:nvSpPr>
        <p:spPr>
          <a:xfrm>
            <a:off x="2610684" y="1503087"/>
            <a:ext cx="13235648" cy="3364960"/>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None/>
            </a:pPr>
            <a:r>
              <a:rPr lang="en-US" sz="19014" b="1" i="0" u="none" strike="noStrike" cap="none" dirty="0">
                <a:solidFill>
                  <a:schemeClr val="bg1">
                    <a:lumMod val="75000"/>
                  </a:schemeClr>
                </a:solidFill>
                <a:latin typeface="Playfair Display"/>
                <a:ea typeface="Playfair Display"/>
                <a:cs typeface="Playfair Display"/>
                <a:sym typeface="Playfair Display"/>
              </a:rPr>
              <a:t>Thank you</a:t>
            </a:r>
            <a:endParaRPr lang="en-US" dirty="0">
              <a:solidFill>
                <a:schemeClr val="bg1">
                  <a:lumMod val="75000"/>
                </a:schemeClr>
              </a:solidFill>
            </a:endParaRPr>
          </a:p>
        </p:txBody>
      </p:sp>
      <p:sp>
        <p:nvSpPr>
          <p:cNvPr id="2" name="TextBox 1">
            <a:extLst>
              <a:ext uri="{FF2B5EF4-FFF2-40B4-BE49-F238E27FC236}">
                <a16:creationId xmlns:a16="http://schemas.microsoft.com/office/drawing/2014/main" id="{C173E1D1-C59A-44FD-AA76-CDF1963AD1D8}"/>
              </a:ext>
            </a:extLst>
          </p:cNvPr>
          <p:cNvSpPr txBox="1"/>
          <p:nvPr/>
        </p:nvSpPr>
        <p:spPr>
          <a:xfrm>
            <a:off x="4831896" y="4967692"/>
            <a:ext cx="9081332" cy="1538883"/>
          </a:xfrm>
          <a:prstGeom prst="rect">
            <a:avLst/>
          </a:prstGeom>
          <a:noFill/>
        </p:spPr>
        <p:txBody>
          <a:bodyPr wrap="none" rtlCol="0">
            <a:spAutoFit/>
          </a:bodyPr>
          <a:lstStyle/>
          <a:p>
            <a:r>
              <a:rPr lang="en-IN" sz="4000" dirty="0">
                <a:solidFill>
                  <a:schemeClr val="bg1">
                    <a:lumMod val="85000"/>
                  </a:schemeClr>
                </a:solidFill>
              </a:rPr>
              <a:t>“We Aim To Make Every Rupee Count”</a:t>
            </a:r>
          </a:p>
          <a:p>
            <a:endParaRPr lang="en-IN" sz="4000" dirty="0">
              <a:solidFill>
                <a:schemeClr val="bg1">
                  <a:lumMod val="85000"/>
                </a:schemeClr>
              </a:solidFill>
            </a:endParaRPr>
          </a:p>
          <a:p>
            <a:endParaRPr lang="en-IN" dirty="0"/>
          </a:p>
        </p:txBody>
      </p:sp>
      <p:sp>
        <p:nvSpPr>
          <p:cNvPr id="7" name="Rectangle: Rounded Corners 6">
            <a:extLst>
              <a:ext uri="{FF2B5EF4-FFF2-40B4-BE49-F238E27FC236}">
                <a16:creationId xmlns:a16="http://schemas.microsoft.com/office/drawing/2014/main" id="{0A0A4FF2-C3A2-4CD1-AAC2-F976B8B6EA2C}"/>
              </a:ext>
            </a:extLst>
          </p:cNvPr>
          <p:cNvSpPr/>
          <p:nvPr/>
        </p:nvSpPr>
        <p:spPr>
          <a:xfrm>
            <a:off x="4145993" y="6291940"/>
            <a:ext cx="10453137" cy="997503"/>
          </a:xfrm>
          <a:prstGeom prst="roundRect">
            <a:avLst/>
          </a:prstGeom>
          <a:noFill/>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3600" dirty="0" err="1">
                <a:solidFill>
                  <a:schemeClr val="bg1">
                    <a:lumMod val="85000"/>
                  </a:schemeClr>
                </a:solidFill>
              </a:rPr>
              <a:t>Youtube</a:t>
            </a:r>
            <a:r>
              <a:rPr lang="en-US" sz="3600" dirty="0">
                <a:solidFill>
                  <a:schemeClr val="bg1">
                    <a:lumMod val="85000"/>
                  </a:schemeClr>
                </a:solidFill>
              </a:rPr>
              <a:t> video link : </a:t>
            </a:r>
            <a:r>
              <a:rPr lang="en-IN" sz="3600" dirty="0">
                <a:solidFill>
                  <a:schemeClr val="bg1">
                    <a:lumMod val="85000"/>
                  </a:schemeClr>
                </a:solidFill>
                <a:hlinkClick r:id="rId5">
                  <a:extLst>
                    <a:ext uri="{A12FA001-AC4F-418D-AE19-62706E023703}">
                      <ahyp:hlinkClr xmlns:ahyp="http://schemas.microsoft.com/office/drawing/2018/hyperlinkcolor" val="tx"/>
                    </a:ext>
                  </a:extLst>
                </a:hlinkClick>
              </a:rPr>
              <a:t>https://youtu.be/ncs3qi1p6Y4</a:t>
            </a:r>
            <a:endParaRPr lang="en-IN" sz="3600" dirty="0">
              <a:solidFill>
                <a:schemeClr val="bg1">
                  <a:lumMod val="85000"/>
                </a:schemeClr>
              </a:solidFill>
            </a:endParaRPr>
          </a:p>
          <a:p>
            <a:pPr algn="ctr"/>
            <a:r>
              <a:rPr lang="en-US" sz="3600" dirty="0">
                <a:solidFill>
                  <a:schemeClr val="bg1">
                    <a:lumMod val="85000"/>
                  </a:schemeClr>
                </a:solidFill>
              </a:rPr>
              <a:t> </a:t>
            </a:r>
            <a:endParaRPr lang="en-IN" sz="3600" dirty="0">
              <a:solidFill>
                <a:schemeClr val="bg1">
                  <a:lumMod val="85000"/>
                </a:schemeClr>
              </a:solidFil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663</TotalTime>
  <Words>909</Words>
  <Application>Microsoft Office PowerPoint</Application>
  <PresentationFormat>Custom</PresentationFormat>
  <Paragraphs>115</Paragraphs>
  <Slides>9</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Cambria Math</vt:lpstr>
      <vt:lpstr> Cambria Math</vt:lpstr>
      <vt:lpstr>Times New Roman</vt:lpstr>
      <vt:lpstr>Calibri</vt:lpstr>
      <vt:lpstr>Wingdings</vt:lpstr>
      <vt:lpstr>Playfair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vanshika dawani</dc:creator>
  <cp:lastModifiedBy>vanshika dawani</cp:lastModifiedBy>
  <cp:revision>54</cp:revision>
  <dcterms:created xsi:type="dcterms:W3CDTF">2006-08-16T00:00:00Z</dcterms:created>
  <dcterms:modified xsi:type="dcterms:W3CDTF">2025-07-05T03:03:28Z</dcterms:modified>
</cp:coreProperties>
</file>